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media1.m4v" ContentType="video/unknown"/>
  <Override PartName="/ppt/media/image14.jpeg" ContentType="image/jpeg"/>
  <Override PartName="/ppt/media/image15.jpeg" ContentType="image/jpeg"/>
  <Override PartName="/ppt/media/image1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g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gif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9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0.jpeg"/><Relationship Id="rId5" Type="http://schemas.openxmlformats.org/officeDocument/2006/relationships/image" Target="../media/image5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1.jpeg"/><Relationship Id="rId5" Type="http://schemas.openxmlformats.org/officeDocument/2006/relationships/image" Target="../media/image5.jpeg"/><Relationship Id="rId6" Type="http://schemas.openxmlformats.org/officeDocument/2006/relationships/image" Target="../media/image4.jpeg"/><Relationship Id="rId7" Type="http://schemas.openxmlformats.org/officeDocument/2006/relationships/image" Target="../media/image2.jpeg"/><Relationship Id="rId8" Type="http://schemas.openxmlformats.org/officeDocument/2006/relationships/image" Target="../media/image3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jpeg"/><Relationship Id="rId5" Type="http://schemas.openxmlformats.org/officeDocument/2006/relationships/image" Target="../media/image5.png"/><Relationship Id="rId6" Type="http://schemas.openxmlformats.org/officeDocument/2006/relationships/image" Target="../media/image9.jpeg"/><Relationship Id="rId7" Type="http://schemas.openxmlformats.org/officeDocument/2006/relationships/image" Target="../media/image6.png"/><Relationship Id="rId8" Type="http://schemas.openxmlformats.org/officeDocument/2006/relationships/image" Target="../media/image7.jpe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jpe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9.jpeg"/><Relationship Id="rId13" Type="http://schemas.openxmlformats.org/officeDocument/2006/relationships/image" Target="../media/image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gif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9.jpeg"/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9.png"/><Relationship Id="rId14" Type="http://schemas.openxmlformats.org/officeDocument/2006/relationships/image" Target="../media/image10.png"/><Relationship Id="rId15" Type="http://schemas.openxmlformats.org/officeDocument/2006/relationships/image" Target="../media/image11.png"/><Relationship Id="rId16" Type="http://schemas.openxmlformats.org/officeDocument/2006/relationships/image" Target="../media/image12.png"/><Relationship Id="rId17" Type="http://schemas.openxmlformats.org/officeDocument/2006/relationships/image" Target="../media/image13.png"/><Relationship Id="rId18" Type="http://schemas.openxmlformats.org/officeDocument/2006/relationships/image" Target="../media/image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3.gif"/><Relationship Id="rId6" Type="http://schemas.openxmlformats.org/officeDocument/2006/relationships/image" Target="../media/image16.png"/><Relationship Id="rId7" Type="http://schemas.openxmlformats.org/officeDocument/2006/relationships/image" Target="../media/image4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2.jpeg"/><Relationship Id="rId5" Type="http://schemas.openxmlformats.org/officeDocument/2006/relationships/image" Target="../media/image18.png"/><Relationship Id="rId6" Type="http://schemas.openxmlformats.org/officeDocument/2006/relationships/image" Target="../media/image13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video" Target="../media/media1.m4v"/><Relationship Id="rId5" Type="http://schemas.microsoft.com/office/2007/relationships/media" Target="../media/media1.m4v"/><Relationship Id="rId6" Type="http://schemas.openxmlformats.org/officeDocument/2006/relationships/image" Target="../media/image19.png"/><Relationship Id="rId7" Type="http://schemas.openxmlformats.org/officeDocument/2006/relationships/image" Target="../media/image9.jpeg"/><Relationship Id="rId8" Type="http://schemas.openxmlformats.org/officeDocument/2006/relationships/image" Target="../media/image14.jpeg"/><Relationship Id="rId9" Type="http://schemas.openxmlformats.org/officeDocument/2006/relationships/image" Target="../media/image8.jpeg"/><Relationship Id="rId10" Type="http://schemas.openxmlformats.org/officeDocument/2006/relationships/image" Target="../media/image2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g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://icecube.wisc.edu/news/view/539" TargetMode="External"/><Relationship Id="rId5" Type="http://schemas.openxmlformats.org/officeDocument/2006/relationships/hyperlink" Target="https://arxiv.org/pdf/1606.08715.pdf" TargetMode="External"/><Relationship Id="rId6" Type="http://schemas.openxmlformats.org/officeDocument/2006/relationships/hyperlink" Target="https://www.particlezoo.net/" TargetMode="External"/><Relationship Id="rId7" Type="http://schemas.openxmlformats.org/officeDocument/2006/relationships/hyperlink" Target="http://npc.fnal.gov/wp-content/uploads/2017/06/2016-Zarko-Pavlovic-Sources.pdf" TargetMode="External"/><Relationship Id="rId8" Type="http://schemas.openxmlformats.org/officeDocument/2006/relationships/hyperlink" Target="https://arxiv.org/pdf/1205.6003.pdf" TargetMode="External"/><Relationship Id="rId9" Type="http://schemas.openxmlformats.org/officeDocument/2006/relationships/hyperlink" Target="https://journals.aps.org/prl/pdf/10.1103/PhysRevLett.58.1490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.jpeg"/><Relationship Id="rId5" Type="http://schemas.openxmlformats.org/officeDocument/2006/relationships/image" Target="../media/image6.jpeg"/><Relationship Id="rId6" Type="http://schemas.openxmlformats.org/officeDocument/2006/relationships/image" Target="../media/image2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jpeg"/><Relationship Id="rId5" Type="http://schemas.openxmlformats.org/officeDocument/2006/relationships/image" Target="../media/image23.png"/><Relationship Id="rId6" Type="http://schemas.openxmlformats.org/officeDocument/2006/relationships/image" Target="../media/image2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jpeg"/><Relationship Id="rId5" Type="http://schemas.openxmlformats.org/officeDocument/2006/relationships/image" Target="../media/image7.png"/><Relationship Id="rId6" Type="http://schemas.openxmlformats.org/officeDocument/2006/relationships/image" Target="../media/image9.jpeg"/><Relationship Id="rId7" Type="http://schemas.openxmlformats.org/officeDocument/2006/relationships/image" Target="../media/image6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openxmlformats.org/officeDocument/2006/relationships/image" Target="../media/image7.png"/><Relationship Id="rId4" Type="http://schemas.openxmlformats.org/officeDocument/2006/relationships/image" Target="../media/image9.jpeg"/><Relationship Id="rId5" Type="http://schemas.openxmlformats.org/officeDocument/2006/relationships/image" Target="../media/image6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1.png"/><Relationship Id="rId9" Type="http://schemas.openxmlformats.org/officeDocument/2006/relationships/image" Target="../media/image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6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g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jpeg"/><Relationship Id="rId5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1" name="Rectangle"/>
          <p:cNvSpPr/>
          <p:nvPr/>
        </p:nvSpPr>
        <p:spPr>
          <a:xfrm>
            <a:off x="11262195" y="9251806"/>
            <a:ext cx="1742605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22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897" y="292100"/>
            <a:ext cx="1331929" cy="134144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Rectangle"/>
          <p:cNvSpPr/>
          <p:nvPr/>
        </p:nvSpPr>
        <p:spPr>
          <a:xfrm>
            <a:off x="0" y="3464365"/>
            <a:ext cx="3643414" cy="1123532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4" name="Neutrinos and astronomy"/>
          <p:cNvSpPr/>
          <p:nvPr/>
        </p:nvSpPr>
        <p:spPr>
          <a:xfrm>
            <a:off x="3808410" y="3464365"/>
            <a:ext cx="9196390" cy="1123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Neutrinos and astronomy</a:t>
            </a:r>
          </a:p>
        </p:txBody>
      </p:sp>
      <p:sp>
        <p:nvSpPr>
          <p:cNvPr id="125" name="Syracuse University…"/>
          <p:cNvSpPr txBox="1"/>
          <p:nvPr/>
        </p:nvSpPr>
        <p:spPr>
          <a:xfrm>
            <a:off x="1745506" y="292100"/>
            <a:ext cx="2863902" cy="1341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b="0">
                <a:solidFill>
                  <a:srgbClr val="5E5E5E"/>
                </a:solidFill>
              </a:defRPr>
            </a:pPr>
            <a:r>
              <a:t>Syracuse University</a:t>
            </a:r>
          </a:p>
          <a:p>
            <a:pPr algn="l">
              <a:lnSpc>
                <a:spcPct val="120000"/>
              </a:lnSpc>
              <a:defRPr b="0">
                <a:solidFill>
                  <a:srgbClr val="5E5E5E"/>
                </a:solidFill>
              </a:defRPr>
            </a:pPr>
            <a:r>
              <a:t>Physics Department</a:t>
            </a:r>
          </a:p>
          <a:p>
            <a:pPr algn="l">
              <a:lnSpc>
                <a:spcPct val="120000"/>
              </a:lnSpc>
              <a:defRPr b="0">
                <a:solidFill>
                  <a:srgbClr val="5E5E5E"/>
                </a:solidFill>
              </a:defRPr>
            </a:pPr>
            <a:r>
              <a:t>Astronomy 101</a:t>
            </a:r>
          </a:p>
        </p:txBody>
      </p:sp>
      <p:sp>
        <p:nvSpPr>
          <p:cNvPr id="126" name="Line"/>
          <p:cNvSpPr/>
          <p:nvPr/>
        </p:nvSpPr>
        <p:spPr>
          <a:xfrm flipV="1">
            <a:off x="10081073" y="4646117"/>
            <a:ext cx="1" cy="461366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7" name="Ohana Rodrigues"/>
          <p:cNvSpPr txBox="1"/>
          <p:nvPr/>
        </p:nvSpPr>
        <p:spPr>
          <a:xfrm>
            <a:off x="10186455" y="4646117"/>
            <a:ext cx="249113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20000"/>
              </a:lnSpc>
              <a:defRPr b="0">
                <a:solidFill>
                  <a:srgbClr val="5E5E5E"/>
                </a:solidFill>
              </a:defRPr>
            </a:lvl1pPr>
          </a:lstStyle>
          <a:p>
            <a:pPr/>
            <a:r>
              <a:t>Ohana Rodrigues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8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9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20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2" name="Neutrino's Personality List"/>
          <p:cNvSpPr/>
          <p:nvPr/>
        </p:nvSpPr>
        <p:spPr>
          <a:xfrm>
            <a:off x="722661" y="190500"/>
            <a:ext cx="10997515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Neutrino's Personality List</a:t>
            </a:r>
          </a:p>
        </p:txBody>
      </p:sp>
      <p:pic>
        <p:nvPicPr>
          <p:cNvPr id="423" name="antisocial.gif" descr="antisocial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00500" y="1988872"/>
            <a:ext cx="4997870" cy="287026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They don’t like to interact (antisocial members of the particle’s family)"/>
          <p:cNvSpPr/>
          <p:nvPr/>
        </p:nvSpPr>
        <p:spPr>
          <a:xfrm>
            <a:off x="669762" y="2364774"/>
            <a:ext cx="5523926" cy="1882688"/>
          </a:xfrm>
          <a:prstGeom prst="roundRect">
            <a:avLst>
              <a:gd name="adj" fmla="val 16233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777240" marR="548640" indent="-228600">
              <a:buSzPct val="100000"/>
              <a:buAutoNum type="arabicPeriod" startAt="1"/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They don’t like to interact (antisocial members of the particle’s family)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roup"/>
          <p:cNvGrpSpPr/>
          <p:nvPr/>
        </p:nvGrpSpPr>
        <p:grpSpPr>
          <a:xfrm>
            <a:off x="1726415" y="2229717"/>
            <a:ext cx="10285828" cy="1947462"/>
            <a:chOff x="0" y="0"/>
            <a:chExt cx="10285826" cy="1947460"/>
          </a:xfrm>
        </p:grpSpPr>
        <p:grpSp>
          <p:nvGrpSpPr>
            <p:cNvPr id="428" name="Group"/>
            <p:cNvGrpSpPr/>
            <p:nvPr/>
          </p:nvGrpSpPr>
          <p:grpSpPr>
            <a:xfrm>
              <a:off x="2304098" y="-1"/>
              <a:ext cx="5185915" cy="1947462"/>
              <a:chOff x="0" y="0"/>
              <a:chExt cx="5185913" cy="1947460"/>
            </a:xfrm>
          </p:grpSpPr>
          <p:pic>
            <p:nvPicPr>
              <p:cNvPr id="426" name="electron1.jpg" descr="electron1.jp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880312" cy="18803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7" name="electron-neutrino1.jpg" descr="electron-neutrino1.jp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850103" y="67148"/>
                <a:ext cx="2335811" cy="18803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29" name="Electron"/>
            <p:cNvSpPr/>
            <p:nvPr/>
          </p:nvSpPr>
          <p:spPr>
            <a:xfrm>
              <a:off x="0" y="694532"/>
              <a:ext cx="1706881" cy="558397"/>
            </a:xfrm>
            <a:prstGeom prst="roundRect">
              <a:avLst>
                <a:gd name="adj" fmla="val 34116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Electron </a:t>
              </a:r>
            </a:p>
          </p:txBody>
        </p:sp>
        <p:sp>
          <p:nvSpPr>
            <p:cNvPr id="430" name="Electron-neutrino"/>
            <p:cNvSpPr/>
            <p:nvPr/>
          </p:nvSpPr>
          <p:spPr>
            <a:xfrm>
              <a:off x="7828899" y="694532"/>
              <a:ext cx="2456928" cy="843256"/>
            </a:xfrm>
            <a:prstGeom prst="roundRect">
              <a:avLst>
                <a:gd name="adj" fmla="val 2259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Electron-neutrino </a:t>
              </a:r>
            </a:p>
          </p:txBody>
        </p:sp>
      </p:grpSp>
      <p:pic>
        <p:nvPicPr>
          <p:cNvPr id="432" name="wordmark-primary-1100x140.png" descr="wordmark-primary-1100x1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4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5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36" name="footer_edu_b.png" descr="footer_edu_b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8" name="Neutrinos and Their Lepton Partners"/>
          <p:cNvSpPr/>
          <p:nvPr/>
        </p:nvSpPr>
        <p:spPr>
          <a:xfrm>
            <a:off x="722661" y="190500"/>
            <a:ext cx="10997515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Neutrinos and Their Lepton Partners </a:t>
            </a:r>
          </a:p>
        </p:txBody>
      </p:sp>
      <p:sp>
        <p:nvSpPr>
          <p:cNvPr id="439" name="They always show up accompanied by their favorite lepton"/>
          <p:cNvSpPr/>
          <p:nvPr/>
        </p:nvSpPr>
        <p:spPr>
          <a:xfrm>
            <a:off x="722661" y="1541498"/>
            <a:ext cx="11289581" cy="7605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They always show up accompanied by their favorite lepton  </a:t>
            </a:r>
          </a:p>
        </p:txBody>
      </p:sp>
      <p:grpSp>
        <p:nvGrpSpPr>
          <p:cNvPr id="445" name="Group"/>
          <p:cNvGrpSpPr/>
          <p:nvPr/>
        </p:nvGrpSpPr>
        <p:grpSpPr>
          <a:xfrm>
            <a:off x="1726415" y="4052963"/>
            <a:ext cx="10285828" cy="1881800"/>
            <a:chOff x="0" y="0"/>
            <a:chExt cx="10285826" cy="1881799"/>
          </a:xfrm>
        </p:grpSpPr>
        <p:grpSp>
          <p:nvGrpSpPr>
            <p:cNvPr id="442" name="Group"/>
            <p:cNvGrpSpPr/>
            <p:nvPr/>
          </p:nvGrpSpPr>
          <p:grpSpPr>
            <a:xfrm>
              <a:off x="2193643" y="0"/>
              <a:ext cx="5406825" cy="1881800"/>
              <a:chOff x="0" y="0"/>
              <a:chExt cx="5406824" cy="1881799"/>
            </a:xfrm>
          </p:grpSpPr>
          <p:pic>
            <p:nvPicPr>
              <p:cNvPr id="440" name="muon.jpg" descr="muon.jp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2165477" cy="18818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1" name="muon_neutrino.jpg" descr="muon_neutrino.jp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321671" y="92329"/>
                <a:ext cx="3085154" cy="17379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43" name="Muon"/>
            <p:cNvSpPr/>
            <p:nvPr/>
          </p:nvSpPr>
          <p:spPr>
            <a:xfrm>
              <a:off x="0" y="772898"/>
              <a:ext cx="1706881" cy="558397"/>
            </a:xfrm>
            <a:prstGeom prst="roundRect">
              <a:avLst>
                <a:gd name="adj" fmla="val 34116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Muon</a:t>
              </a:r>
            </a:p>
          </p:txBody>
        </p:sp>
        <p:sp>
          <p:nvSpPr>
            <p:cNvPr id="444" name="Muon-neutrino"/>
            <p:cNvSpPr/>
            <p:nvPr/>
          </p:nvSpPr>
          <p:spPr>
            <a:xfrm>
              <a:off x="7828899" y="772898"/>
              <a:ext cx="2456928" cy="558397"/>
            </a:xfrm>
            <a:prstGeom prst="roundRect">
              <a:avLst>
                <a:gd name="adj" fmla="val 34116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Muon-neutrino </a:t>
              </a:r>
            </a:p>
          </p:txBody>
        </p:sp>
      </p:grpSp>
      <p:grpSp>
        <p:nvGrpSpPr>
          <p:cNvPr id="451" name="Group"/>
          <p:cNvGrpSpPr/>
          <p:nvPr/>
        </p:nvGrpSpPr>
        <p:grpSpPr>
          <a:xfrm>
            <a:off x="1726415" y="5796619"/>
            <a:ext cx="10124310" cy="2214692"/>
            <a:chOff x="0" y="0"/>
            <a:chExt cx="10124308" cy="2214690"/>
          </a:xfrm>
        </p:grpSpPr>
        <p:grpSp>
          <p:nvGrpSpPr>
            <p:cNvPr id="448" name="Group"/>
            <p:cNvGrpSpPr/>
            <p:nvPr/>
          </p:nvGrpSpPr>
          <p:grpSpPr>
            <a:xfrm>
              <a:off x="2131810" y="0"/>
              <a:ext cx="5288349" cy="2214691"/>
              <a:chOff x="0" y="0"/>
              <a:chExt cx="5288347" cy="2214690"/>
            </a:xfrm>
          </p:grpSpPr>
          <p:pic>
            <p:nvPicPr>
              <p:cNvPr id="446" name="tau.jpg" descr="tau.jp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2207938" cy="221469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7" name="tau_neutrino.jpg" descr="tau_neutrino.jp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952537" y="176266"/>
                <a:ext cx="2335811" cy="19125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49" name="Tau"/>
            <p:cNvSpPr/>
            <p:nvPr/>
          </p:nvSpPr>
          <p:spPr>
            <a:xfrm>
              <a:off x="0" y="828147"/>
              <a:ext cx="1706881" cy="558397"/>
            </a:xfrm>
            <a:prstGeom prst="roundRect">
              <a:avLst>
                <a:gd name="adj" fmla="val 34116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Tau</a:t>
              </a:r>
            </a:p>
          </p:txBody>
        </p:sp>
        <p:sp>
          <p:nvSpPr>
            <p:cNvPr id="450" name="Tau-neutrino"/>
            <p:cNvSpPr/>
            <p:nvPr/>
          </p:nvSpPr>
          <p:spPr>
            <a:xfrm>
              <a:off x="7828899" y="828147"/>
              <a:ext cx="2295410" cy="558397"/>
            </a:xfrm>
            <a:prstGeom prst="roundRect">
              <a:avLst>
                <a:gd name="adj" fmla="val 34116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Tau-neutrino</a:t>
              </a:r>
            </a:p>
          </p:txBody>
        </p:sp>
      </p:grpSp>
      <p:sp>
        <p:nvSpPr>
          <p:cNvPr id="452" name="We will name the neutrinos after their lepton partners and call this characteristic “flavor &quot;"/>
          <p:cNvSpPr/>
          <p:nvPr/>
        </p:nvSpPr>
        <p:spPr>
          <a:xfrm>
            <a:off x="722661" y="7908097"/>
            <a:ext cx="11289581" cy="103575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We will name the neutrinos after their lepton partners and call this characteristic “flavor "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5" grpId="3"/>
      <p:bldP build="whole" bldLvl="1" animBg="1" rev="0" advAuto="0" spid="439" grpId="1"/>
      <p:bldP build="whole" bldLvl="1" animBg="1" rev="0" advAuto="0" spid="451" grpId="4"/>
      <p:bldP build="whole" bldLvl="1" animBg="1" rev="0" advAuto="0" spid="452" grpId="5"/>
      <p:bldP build="whole" bldLvl="1" animBg="1" rev="0" advAuto="0" spid="431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6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7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58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0" name="Neutrino's Personality List"/>
          <p:cNvSpPr/>
          <p:nvPr/>
        </p:nvSpPr>
        <p:spPr>
          <a:xfrm>
            <a:off x="722661" y="190500"/>
            <a:ext cx="10997515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Neutrino's Personality List</a:t>
            </a:r>
          </a:p>
        </p:txBody>
      </p:sp>
      <p:grpSp>
        <p:nvGrpSpPr>
          <p:cNvPr id="463" name="Group"/>
          <p:cNvGrpSpPr/>
          <p:nvPr/>
        </p:nvGrpSpPr>
        <p:grpSpPr>
          <a:xfrm>
            <a:off x="1263234" y="1517043"/>
            <a:ext cx="10478332" cy="1232260"/>
            <a:chOff x="0" y="0"/>
            <a:chExt cx="10478331" cy="1232259"/>
          </a:xfrm>
        </p:grpSpPr>
        <p:pic>
          <p:nvPicPr>
            <p:cNvPr id="461" name="antisocial.gif" descr="antisocial.gi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332648" y="0"/>
              <a:ext cx="2145684" cy="12322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2" name="They don’t like to interact (antisocial members of the particle’s family)"/>
            <p:cNvSpPr/>
            <p:nvPr/>
          </p:nvSpPr>
          <p:spPr>
            <a:xfrm>
              <a:off x="0" y="225749"/>
              <a:ext cx="7434923" cy="780761"/>
            </a:xfrm>
            <a:prstGeom prst="roundRect">
              <a:avLst>
                <a:gd name="adj" fmla="val 3853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777240" marR="548640" indent="-228600">
                <a:buSzPct val="100000"/>
                <a:buAutoNum type="arabicPeriod" startAt="1"/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They don’t like to interact (antisocial members of the particle’s family)</a:t>
              </a:r>
            </a:p>
          </p:txBody>
        </p:sp>
      </p:grpSp>
      <p:sp>
        <p:nvSpPr>
          <p:cNvPr id="464" name="They come in three flavors:"/>
          <p:cNvSpPr/>
          <p:nvPr/>
        </p:nvSpPr>
        <p:spPr>
          <a:xfrm>
            <a:off x="620594" y="4776672"/>
            <a:ext cx="5523925" cy="2447766"/>
          </a:xfrm>
          <a:prstGeom prst="roundRect">
            <a:avLst>
              <a:gd name="adj" fmla="val 12684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777240" marR="548640" indent="-228600">
              <a:buSzPct val="100000"/>
              <a:buAutoNum type="arabicPeriod" startAt="2"/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 They come in three flavors:</a:t>
            </a:r>
          </a:p>
        </p:txBody>
      </p:sp>
      <p:grpSp>
        <p:nvGrpSpPr>
          <p:cNvPr id="467" name="Group"/>
          <p:cNvGrpSpPr/>
          <p:nvPr/>
        </p:nvGrpSpPr>
        <p:grpSpPr>
          <a:xfrm>
            <a:off x="6549669" y="4301425"/>
            <a:ext cx="1770019" cy="3329854"/>
            <a:chOff x="0" y="0"/>
            <a:chExt cx="1770018" cy="3329853"/>
          </a:xfrm>
        </p:grpSpPr>
        <p:pic>
          <p:nvPicPr>
            <p:cNvPr id="465" name="electron1.jpg" descr="electron1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765300" cy="1765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6" name="electron-neutrino1.jpg" descr="electron-neutrino1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905000"/>
              <a:ext cx="1770019" cy="14248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70" name="Group"/>
          <p:cNvGrpSpPr/>
          <p:nvPr/>
        </p:nvGrpSpPr>
        <p:grpSpPr>
          <a:xfrm>
            <a:off x="8319688" y="4341764"/>
            <a:ext cx="2299218" cy="3168002"/>
            <a:chOff x="0" y="0"/>
            <a:chExt cx="2299217" cy="3168001"/>
          </a:xfrm>
        </p:grpSpPr>
        <p:pic>
          <p:nvPicPr>
            <p:cNvPr id="468" name="muon.jpg" descr="muon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07776" y="0"/>
              <a:ext cx="1765301" cy="15340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9" name="muon_neutrino.jpg" descr="muon_neutrino.jp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872775"/>
              <a:ext cx="2299218" cy="12952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73" name="Group"/>
          <p:cNvGrpSpPr/>
          <p:nvPr/>
        </p:nvGrpSpPr>
        <p:grpSpPr>
          <a:xfrm>
            <a:off x="10491851" y="4286937"/>
            <a:ext cx="1892356" cy="3427235"/>
            <a:chOff x="0" y="0"/>
            <a:chExt cx="1892354" cy="3427234"/>
          </a:xfrm>
        </p:grpSpPr>
        <p:pic>
          <p:nvPicPr>
            <p:cNvPr id="471" name="tau.jpg" descr="tau.jp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765300" cy="17706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2" name="tau_neutrino.jpg" descr="tau_neutrino.jp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7054" y="1981838"/>
              <a:ext cx="1765301" cy="14453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0" grpId="3"/>
      <p:bldP build="whole" bldLvl="1" animBg="1" rev="0" advAuto="0" spid="473" grpId="4"/>
      <p:bldP build="whole" bldLvl="1" animBg="1" rev="0" advAuto="0" spid="464" grpId="1"/>
      <p:bldP build="whole" bldLvl="1" animBg="1" rev="0" advAuto="0" spid="467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7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8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79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1" name="Solar Neutrinos"/>
          <p:cNvSpPr/>
          <p:nvPr/>
        </p:nvSpPr>
        <p:spPr>
          <a:xfrm>
            <a:off x="722661" y="190500"/>
            <a:ext cx="10997515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Solar Neutrinos</a:t>
            </a:r>
          </a:p>
        </p:txBody>
      </p:sp>
      <p:pic>
        <p:nvPicPr>
          <p:cNvPr id="482" name="sun.jpg" descr="sun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4884" y="2360113"/>
            <a:ext cx="5414915" cy="5414915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Line"/>
          <p:cNvSpPr/>
          <p:nvPr/>
        </p:nvSpPr>
        <p:spPr>
          <a:xfrm flipV="1">
            <a:off x="4831509" y="2933048"/>
            <a:ext cx="3362442" cy="1216050"/>
          </a:xfrm>
          <a:prstGeom prst="line">
            <a:avLst/>
          </a:prstGeom>
          <a:ln w="1143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4" name="Nuclear Fusion"/>
          <p:cNvSpPr/>
          <p:nvPr/>
        </p:nvSpPr>
        <p:spPr>
          <a:xfrm>
            <a:off x="8303073" y="2197928"/>
            <a:ext cx="2845022" cy="922118"/>
          </a:xfrm>
          <a:prstGeom prst="roundRect">
            <a:avLst>
              <a:gd name="adj" fmla="val 2065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Nuclear Fusion</a:t>
            </a:r>
          </a:p>
        </p:txBody>
      </p:sp>
      <p:grpSp>
        <p:nvGrpSpPr>
          <p:cNvPr id="487" name="Group"/>
          <p:cNvGrpSpPr/>
          <p:nvPr/>
        </p:nvGrpSpPr>
        <p:grpSpPr>
          <a:xfrm>
            <a:off x="8303073" y="4370046"/>
            <a:ext cx="3110026" cy="1624332"/>
            <a:chOff x="0" y="0"/>
            <a:chExt cx="3110025" cy="1624330"/>
          </a:xfrm>
        </p:grpSpPr>
        <p:sp>
          <p:nvSpPr>
            <p:cNvPr id="485" name="2 x"/>
            <p:cNvSpPr txBox="1"/>
            <p:nvPr/>
          </p:nvSpPr>
          <p:spPr>
            <a:xfrm>
              <a:off x="0" y="312855"/>
              <a:ext cx="984886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2 x</a:t>
              </a:r>
            </a:p>
          </p:txBody>
        </p:sp>
        <p:pic>
          <p:nvPicPr>
            <p:cNvPr id="486" name="electron-neutrino1.jpg" descr="electron-neutrino1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92206" y="0"/>
              <a:ext cx="2017820" cy="16243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8" name="Group"/>
          <p:cNvSpPr/>
          <p:nvPr/>
        </p:nvSpPr>
        <p:spPr>
          <a:xfrm>
            <a:off x="6581957" y="6680278"/>
            <a:ext cx="5845293" cy="1094750"/>
          </a:xfrm>
          <a:prstGeom prst="roundRect">
            <a:avLst>
              <a:gd name="adj" fmla="val 2065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100 billion of neutrinos per </a:t>
            </a:r>
            <a14:m>
              <m:oMath>
                <m:r>
                  <a:rPr xmlns:a="http://schemas.openxmlformats.org/drawingml/2006/main" sz="27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c</m:t>
                </m:r>
                <m:sSup>
                  <m:e>
                    <m:r>
                      <a:rPr xmlns:a="http://schemas.openxmlformats.org/drawingml/2006/main" sz="27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p>
                    <m:r>
                      <a:rPr xmlns:a="http://schemas.openxmlformats.org/drawingml/2006/main" sz="27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per second</a:t>
            </a:r>
          </a:p>
        </p:txBody>
      </p:sp>
      <p:sp>
        <p:nvSpPr>
          <p:cNvPr id="489" name="Line"/>
          <p:cNvSpPr/>
          <p:nvPr/>
        </p:nvSpPr>
        <p:spPr>
          <a:xfrm>
            <a:off x="9725583" y="3174348"/>
            <a:ext cx="1" cy="1309999"/>
          </a:xfrm>
          <a:prstGeom prst="line">
            <a:avLst/>
          </a:prstGeom>
          <a:ln w="1143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7" grpId="5"/>
      <p:bldP build="whole" bldLvl="1" animBg="1" rev="0" advAuto="0" spid="484" grpId="3"/>
      <p:bldP build="whole" bldLvl="1" animBg="1" rev="0" advAuto="0" spid="483" grpId="2"/>
      <p:bldP build="whole" bldLvl="1" animBg="1" rev="0" advAuto="0" spid="482" grpId="1"/>
      <p:bldP build="whole" bldLvl="1" animBg="1" rev="0" advAuto="0" spid="489" grpId="4"/>
      <p:bldP build="whole" bldLvl="1" animBg="1" rev="0" advAuto="0" spid="488" grpId="6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3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4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95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7" name="Solar Neutrinos Problem"/>
          <p:cNvSpPr/>
          <p:nvPr/>
        </p:nvSpPr>
        <p:spPr>
          <a:xfrm>
            <a:off x="722661" y="190500"/>
            <a:ext cx="10997515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Solar Neutrinos Problem </a:t>
            </a:r>
          </a:p>
        </p:txBody>
      </p:sp>
      <p:pic>
        <p:nvPicPr>
          <p:cNvPr id="498" name="johnrayphoto.jpg" descr="johnrayphot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2661" y="2907267"/>
            <a:ext cx="5295492" cy="39390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1" name="Group"/>
          <p:cNvGrpSpPr/>
          <p:nvPr/>
        </p:nvGrpSpPr>
        <p:grpSpPr>
          <a:xfrm>
            <a:off x="722661" y="1738461"/>
            <a:ext cx="2845022" cy="2484027"/>
            <a:chOff x="0" y="0"/>
            <a:chExt cx="2845021" cy="2484025"/>
          </a:xfrm>
        </p:grpSpPr>
        <p:sp>
          <p:nvSpPr>
            <p:cNvPr id="499" name="John Bahcall"/>
            <p:cNvSpPr/>
            <p:nvPr/>
          </p:nvSpPr>
          <p:spPr>
            <a:xfrm>
              <a:off x="0" y="0"/>
              <a:ext cx="2845022" cy="922118"/>
            </a:xfrm>
            <a:prstGeom prst="roundRect">
              <a:avLst>
                <a:gd name="adj" fmla="val 20659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John Bahcall</a:t>
              </a:r>
            </a:p>
          </p:txBody>
        </p:sp>
        <p:sp>
          <p:nvSpPr>
            <p:cNvPr id="500" name="Line"/>
            <p:cNvSpPr/>
            <p:nvPr/>
          </p:nvSpPr>
          <p:spPr>
            <a:xfrm>
              <a:off x="1038616" y="640704"/>
              <a:ext cx="1480985" cy="1843322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504" name="Group"/>
          <p:cNvGrpSpPr/>
          <p:nvPr/>
        </p:nvGrpSpPr>
        <p:grpSpPr>
          <a:xfrm>
            <a:off x="5079889" y="1738461"/>
            <a:ext cx="2845022" cy="2102643"/>
            <a:chOff x="0" y="0"/>
            <a:chExt cx="2845021" cy="2102642"/>
          </a:xfrm>
        </p:grpSpPr>
        <p:sp>
          <p:nvSpPr>
            <p:cNvPr id="502" name="Raymond Davis"/>
            <p:cNvSpPr/>
            <p:nvPr/>
          </p:nvSpPr>
          <p:spPr>
            <a:xfrm>
              <a:off x="0" y="0"/>
              <a:ext cx="2845022" cy="922118"/>
            </a:xfrm>
            <a:prstGeom prst="roundRect">
              <a:avLst>
                <a:gd name="adj" fmla="val 20659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Raymond Davis</a:t>
              </a:r>
            </a:p>
          </p:txBody>
        </p:sp>
        <p:sp>
          <p:nvSpPr>
            <p:cNvPr id="503" name="Line"/>
            <p:cNvSpPr/>
            <p:nvPr/>
          </p:nvSpPr>
          <p:spPr>
            <a:xfrm flipH="1">
              <a:off x="469533" y="890511"/>
              <a:ext cx="1047869" cy="1212132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505" name="electron-neutrino1.jpg" descr="electron-neutrino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64120" y="6985745"/>
            <a:ext cx="2357299" cy="18976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8" name="Group"/>
          <p:cNvGrpSpPr/>
          <p:nvPr/>
        </p:nvGrpSpPr>
        <p:grpSpPr>
          <a:xfrm>
            <a:off x="2369646" y="7299550"/>
            <a:ext cx="1270001" cy="1270001"/>
            <a:chOff x="0" y="0"/>
            <a:chExt cx="1270000" cy="1270000"/>
          </a:xfrm>
        </p:grpSpPr>
        <p:sp>
          <p:nvSpPr>
            <p:cNvPr id="506" name="Rectangle"/>
            <p:cNvSpPr/>
            <p:nvPr/>
          </p:nvSpPr>
          <p:spPr>
            <a:xfrm>
              <a:off x="418501" y="0"/>
              <a:ext cx="432999" cy="127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7" name="Rectangle"/>
            <p:cNvSpPr/>
            <p:nvPr/>
          </p:nvSpPr>
          <p:spPr>
            <a:xfrm>
              <a:off x="0" y="419100"/>
              <a:ext cx="1270000" cy="4318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509" name="Chlorine"/>
          <p:cNvSpPr/>
          <p:nvPr/>
        </p:nvSpPr>
        <p:spPr>
          <a:xfrm>
            <a:off x="269451" y="7299550"/>
            <a:ext cx="1875721" cy="1270001"/>
          </a:xfrm>
          <a:prstGeom prst="roundRect">
            <a:avLst>
              <a:gd name="adj" fmla="val 13562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3300"/>
              <a:t>Chlorine</a:t>
            </a:r>
            <a:r>
              <a:t> </a:t>
            </a:r>
          </a:p>
        </p:txBody>
      </p:sp>
      <p:sp>
        <p:nvSpPr>
          <p:cNvPr id="510" name="Argon"/>
          <p:cNvSpPr/>
          <p:nvPr/>
        </p:nvSpPr>
        <p:spPr>
          <a:xfrm>
            <a:off x="10935145" y="7232518"/>
            <a:ext cx="1831157" cy="1250528"/>
          </a:xfrm>
          <a:prstGeom prst="roundRect">
            <a:avLst>
              <a:gd name="adj" fmla="val 13446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Argon</a:t>
            </a:r>
          </a:p>
        </p:txBody>
      </p:sp>
      <p:pic>
        <p:nvPicPr>
          <p:cNvPr id="511" name="electron1.jpg" descr="electron1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36143" y="6481216"/>
            <a:ext cx="2509415" cy="25094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4" name="Group"/>
          <p:cNvGrpSpPr/>
          <p:nvPr/>
        </p:nvGrpSpPr>
        <p:grpSpPr>
          <a:xfrm>
            <a:off x="9533997" y="7299550"/>
            <a:ext cx="1270001" cy="1270001"/>
            <a:chOff x="0" y="0"/>
            <a:chExt cx="1270000" cy="1270000"/>
          </a:xfrm>
        </p:grpSpPr>
        <p:sp>
          <p:nvSpPr>
            <p:cNvPr id="512" name="Rectangle"/>
            <p:cNvSpPr/>
            <p:nvPr/>
          </p:nvSpPr>
          <p:spPr>
            <a:xfrm>
              <a:off x="418501" y="0"/>
              <a:ext cx="432999" cy="127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3" name="Rectangle"/>
            <p:cNvSpPr/>
            <p:nvPr/>
          </p:nvSpPr>
          <p:spPr>
            <a:xfrm>
              <a:off x="0" y="419100"/>
              <a:ext cx="1270000" cy="4318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515" name="Only saw 1/3 of the expected neutrinos !!!!…"/>
          <p:cNvSpPr/>
          <p:nvPr/>
        </p:nvSpPr>
        <p:spPr>
          <a:xfrm>
            <a:off x="7616374" y="2980474"/>
            <a:ext cx="4103803" cy="3252268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31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Only saw 1/3 of the expected neutrinos !!!! </a:t>
            </a:r>
          </a:p>
          <a:p>
            <a:pPr>
              <a:defRPr b="0" sz="31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b="0" sz="31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Where were the other 2/3 ????</a:t>
            </a:r>
          </a:p>
        </p:txBody>
      </p:sp>
      <p:sp>
        <p:nvSpPr>
          <p:cNvPr id="516" name="Arrow"/>
          <p:cNvSpPr/>
          <p:nvPr/>
        </p:nvSpPr>
        <p:spPr>
          <a:xfrm>
            <a:off x="5982200" y="7411016"/>
            <a:ext cx="1530143" cy="1072030"/>
          </a:xfrm>
          <a:prstGeom prst="rightArrow">
            <a:avLst>
              <a:gd name="adj1" fmla="val 32000"/>
              <a:gd name="adj2" fmla="val 6669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17" name="neutron.jpg" descr="neutron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6285" y="7204999"/>
            <a:ext cx="1922054" cy="1484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proton.jpg" descr="proton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935145" y="7072941"/>
            <a:ext cx="2034992" cy="1616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8" grpId="12"/>
      <p:bldP build="whole" bldLvl="1" animBg="1" rev="0" advAuto="0" spid="505" grpId="6"/>
      <p:bldP build="whole" bldLvl="1" animBg="1" rev="0" advAuto="0" spid="508" grpId="5"/>
      <p:bldP build="whole" bldLvl="1" animBg="1" rev="0" advAuto="0" spid="515" grpId="13"/>
      <p:bldP build="whole" bldLvl="1" animBg="1" rev="0" advAuto="0" spid="516" grpId="7"/>
      <p:bldP build="whole" bldLvl="1" animBg="1" rev="0" advAuto="0" spid="514" grpId="9"/>
      <p:bldP build="whole" bldLvl="1" animBg="1" rev="0" advAuto="0" spid="517" grpId="11"/>
      <p:bldP build="whole" bldLvl="1" animBg="1" rev="0" advAuto="0" spid="509" grpId="4"/>
      <p:bldP build="whole" bldLvl="1" animBg="1" rev="0" advAuto="0" spid="501" grpId="2"/>
      <p:bldP build="whole" bldLvl="1" animBg="1" rev="0" advAuto="0" spid="511" grpId="8"/>
      <p:bldP build="whole" bldLvl="1" animBg="1" rev="0" advAuto="0" spid="498" grpId="1"/>
      <p:bldP build="whole" bldLvl="1" animBg="1" rev="0" advAuto="0" spid="510" grpId="10"/>
      <p:bldP build="whole" bldLvl="1" animBg="1" rev="0" advAuto="0" spid="504" grpId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2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3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24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6" name="Solar Neutrinos Problem Solution: Neutrino Oscillation"/>
          <p:cNvSpPr/>
          <p:nvPr/>
        </p:nvSpPr>
        <p:spPr>
          <a:xfrm>
            <a:off x="634047" y="190500"/>
            <a:ext cx="10997516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b="0" sz="3400">
                <a:latin typeface="+mn-lt"/>
                <a:ea typeface="+mn-ea"/>
                <a:cs typeface="+mn-cs"/>
                <a:sym typeface="Helvetica Neue Medium"/>
              </a:defRPr>
            </a:pPr>
            <a:r>
              <a:t>Solar Neutrinos </a:t>
            </a:r>
            <a:r>
              <a:rPr strike="sngStrike"/>
              <a:t>Problem</a:t>
            </a:r>
            <a:r>
              <a:t> Solution: Neutrino Oscillation</a:t>
            </a:r>
          </a:p>
        </p:txBody>
      </p:sp>
      <p:grpSp>
        <p:nvGrpSpPr>
          <p:cNvPr id="529" name="Group"/>
          <p:cNvGrpSpPr/>
          <p:nvPr/>
        </p:nvGrpSpPr>
        <p:grpSpPr>
          <a:xfrm>
            <a:off x="241797" y="1112617"/>
            <a:ext cx="2798099" cy="2252452"/>
            <a:chOff x="0" y="0"/>
            <a:chExt cx="2798098" cy="2252450"/>
          </a:xfrm>
        </p:grpSpPr>
        <p:pic>
          <p:nvPicPr>
            <p:cNvPr id="527" name="electron-neutrino1.jpg" descr="electron-neutrino1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798099" cy="22524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" name="trzcacak.rs-vanilla-extract-png-1885028.png" descr="trzcacak.rs-vanilla-extract-png-1885028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 flipH="1">
              <a:off x="1655948" y="1551591"/>
              <a:ext cx="608284" cy="405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0800"/>
                  </a:lnTo>
                  <a:lnTo>
                    <a:pt x="0" y="21600"/>
                  </a:lnTo>
                  <a:lnTo>
                    <a:pt x="10793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793" y="0"/>
                  </a:lnTo>
                  <a:lnTo>
                    <a:pt x="0" y="0"/>
                  </a:lnTo>
                  <a:close/>
                  <a:moveTo>
                    <a:pt x="18627" y="7883"/>
                  </a:moveTo>
                  <a:cubicBezTo>
                    <a:pt x="18844" y="7869"/>
                    <a:pt x="18990" y="8241"/>
                    <a:pt x="18824" y="8644"/>
                  </a:cubicBezTo>
                  <a:cubicBezTo>
                    <a:pt x="18667" y="9026"/>
                    <a:pt x="18368" y="9029"/>
                    <a:pt x="18218" y="8665"/>
                  </a:cubicBezTo>
                  <a:cubicBezTo>
                    <a:pt x="18156" y="8515"/>
                    <a:pt x="18229" y="8228"/>
                    <a:pt x="18387" y="8031"/>
                  </a:cubicBezTo>
                  <a:cubicBezTo>
                    <a:pt x="18468" y="7932"/>
                    <a:pt x="18555" y="7888"/>
                    <a:pt x="18627" y="7883"/>
                  </a:cubicBezTo>
                  <a:close/>
                  <a:moveTo>
                    <a:pt x="2663" y="18578"/>
                  </a:moveTo>
                  <a:cubicBezTo>
                    <a:pt x="2742" y="18569"/>
                    <a:pt x="2820" y="18602"/>
                    <a:pt x="2888" y="18705"/>
                  </a:cubicBezTo>
                  <a:cubicBezTo>
                    <a:pt x="3037" y="18928"/>
                    <a:pt x="3011" y="19144"/>
                    <a:pt x="2804" y="19402"/>
                  </a:cubicBezTo>
                  <a:cubicBezTo>
                    <a:pt x="2583" y="19677"/>
                    <a:pt x="2474" y="19682"/>
                    <a:pt x="2367" y="19423"/>
                  </a:cubicBezTo>
                  <a:cubicBezTo>
                    <a:pt x="2212" y="19046"/>
                    <a:pt x="2427" y="18603"/>
                    <a:pt x="2663" y="18578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532" name="Group"/>
          <p:cNvGrpSpPr/>
          <p:nvPr/>
        </p:nvGrpSpPr>
        <p:grpSpPr>
          <a:xfrm>
            <a:off x="315962" y="5731490"/>
            <a:ext cx="2901514" cy="2375708"/>
            <a:chOff x="0" y="0"/>
            <a:chExt cx="2901513" cy="2375706"/>
          </a:xfrm>
        </p:grpSpPr>
        <p:pic>
          <p:nvPicPr>
            <p:cNvPr id="530" name="tau_neutrino.jpg" descr="tau_neutrino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901514" cy="2375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1" name="kissclipart-strawberry-clipart-strawberry-vegetable-35093eab7350c9bb.png" descr="kissclipart-strawberry-clipart-strawberry-vegetable-35093eab7350c9bb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598601" y="1616289"/>
              <a:ext cx="608283" cy="608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5" name="Group"/>
          <p:cNvGrpSpPr/>
          <p:nvPr/>
        </p:nvGrpSpPr>
        <p:grpSpPr>
          <a:xfrm>
            <a:off x="-209646" y="3573097"/>
            <a:ext cx="3700985" cy="2084888"/>
            <a:chOff x="0" y="0"/>
            <a:chExt cx="3700983" cy="2084887"/>
          </a:xfrm>
        </p:grpSpPr>
        <p:pic>
          <p:nvPicPr>
            <p:cNvPr id="533" name="muon_neutrino.jpg" descr="muon_neutrino.jp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3700984" cy="2084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4" name="PinClipart.com_bunny-face-clipart_1372253.png" descr="PinClipart.com_bunny-face-clipart_1372253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405210" y="1620106"/>
              <a:ext cx="608284" cy="4004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9" name="Group"/>
          <p:cNvGrpSpPr/>
          <p:nvPr/>
        </p:nvGrpSpPr>
        <p:grpSpPr>
          <a:xfrm>
            <a:off x="2991527" y="1576411"/>
            <a:ext cx="1216566" cy="6078259"/>
            <a:chOff x="0" y="0"/>
            <a:chExt cx="1216564" cy="6078258"/>
          </a:xfrm>
        </p:grpSpPr>
        <p:sp>
          <p:nvSpPr>
            <p:cNvPr id="536" name="Arrow"/>
            <p:cNvSpPr/>
            <p:nvPr/>
          </p:nvSpPr>
          <p:spPr>
            <a:xfrm>
              <a:off x="0" y="0"/>
              <a:ext cx="1216565" cy="1216565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7" name="Arrow"/>
            <p:cNvSpPr/>
            <p:nvPr/>
          </p:nvSpPr>
          <p:spPr>
            <a:xfrm>
              <a:off x="0" y="2297357"/>
              <a:ext cx="1216565" cy="1216565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8" name="Arrow"/>
            <p:cNvSpPr/>
            <p:nvPr/>
          </p:nvSpPr>
          <p:spPr>
            <a:xfrm>
              <a:off x="0" y="4861693"/>
              <a:ext cx="1216565" cy="1216566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550" name="Group"/>
          <p:cNvGrpSpPr/>
          <p:nvPr/>
        </p:nvGrpSpPr>
        <p:grpSpPr>
          <a:xfrm>
            <a:off x="4422540" y="1061704"/>
            <a:ext cx="1806927" cy="6835666"/>
            <a:chOff x="0" y="0"/>
            <a:chExt cx="1806925" cy="6835664"/>
          </a:xfrm>
        </p:grpSpPr>
        <p:grpSp>
          <p:nvGrpSpPr>
            <p:cNvPr id="546" name="Group"/>
            <p:cNvGrpSpPr/>
            <p:nvPr/>
          </p:nvGrpSpPr>
          <p:grpSpPr>
            <a:xfrm>
              <a:off x="0" y="0"/>
              <a:ext cx="1806926" cy="6659904"/>
              <a:chOff x="0" y="0"/>
              <a:chExt cx="1806925" cy="6659903"/>
            </a:xfrm>
          </p:grpSpPr>
          <p:pic>
            <p:nvPicPr>
              <p:cNvPr id="540" name="neutrino_1.pdf" descr="neutrino_1.pd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441659"/>
                <a:ext cx="1806926" cy="13626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1" name="neutrino_1.pdf" descr="neutrino_1.pd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2732908"/>
                <a:ext cx="1806926" cy="13626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2" name="neutrino_1.pdf" descr="neutrino_1.pd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5297245"/>
                <a:ext cx="1806926" cy="13626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43" name="a %"/>
              <p:cNvSpPr txBox="1"/>
              <p:nvPr/>
            </p:nvSpPr>
            <p:spPr>
              <a:xfrm>
                <a:off x="578347" y="-1"/>
                <a:ext cx="650231" cy="4416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300"/>
                </a:lvl1pPr>
              </a:lstStyle>
              <a:p>
                <a:pPr/>
                <a:r>
                  <a:t>a %</a:t>
                </a:r>
              </a:p>
            </p:txBody>
          </p:sp>
          <p:sp>
            <p:nvSpPr>
              <p:cNvPr id="544" name="d %"/>
              <p:cNvSpPr txBox="1"/>
              <p:nvPr/>
            </p:nvSpPr>
            <p:spPr>
              <a:xfrm>
                <a:off x="532361" y="2224310"/>
                <a:ext cx="742203" cy="4416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  <a:r>
                  <a:t> </a:t>
                </a:r>
                <a:r>
                  <a:rPr sz="2100"/>
                  <a:t>d</a:t>
                </a:r>
                <a:r>
                  <a:t> %</a:t>
                </a:r>
              </a:p>
            </p:txBody>
          </p:sp>
          <p:sp>
            <p:nvSpPr>
              <p:cNvPr id="545" name="g %"/>
              <p:cNvSpPr txBox="1"/>
              <p:nvPr/>
            </p:nvSpPr>
            <p:spPr>
              <a:xfrm>
                <a:off x="572946" y="4788647"/>
                <a:ext cx="661033" cy="4416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200"/>
                </a:lvl1pPr>
              </a:lstStyle>
              <a:p>
                <a:pPr/>
                <a:r>
                  <a:t>g %</a:t>
                </a:r>
              </a:p>
            </p:txBody>
          </p:sp>
        </p:grpSp>
        <p:pic>
          <p:nvPicPr>
            <p:cNvPr id="547" name="96231.png" descr="96231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198643" y="1422407"/>
              <a:ext cx="608283" cy="485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8" name="96231.png" descr="96231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198643" y="3750204"/>
              <a:ext cx="608283" cy="485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9" name="96231.png" descr="96231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198642" y="6350267"/>
              <a:ext cx="608284" cy="485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0" name="Group"/>
          <p:cNvGrpSpPr/>
          <p:nvPr/>
        </p:nvGrpSpPr>
        <p:grpSpPr>
          <a:xfrm>
            <a:off x="6328998" y="994766"/>
            <a:ext cx="3001047" cy="6964046"/>
            <a:chOff x="0" y="0"/>
            <a:chExt cx="3001045" cy="6964044"/>
          </a:xfrm>
        </p:grpSpPr>
        <p:grpSp>
          <p:nvGrpSpPr>
            <p:cNvPr id="566" name="Group"/>
            <p:cNvGrpSpPr/>
            <p:nvPr/>
          </p:nvGrpSpPr>
          <p:grpSpPr>
            <a:xfrm>
              <a:off x="-1" y="-1"/>
              <a:ext cx="2901515" cy="6793782"/>
              <a:chOff x="0" y="0"/>
              <a:chExt cx="2901513" cy="6793780"/>
            </a:xfrm>
          </p:grpSpPr>
          <p:grpSp>
            <p:nvGrpSpPr>
              <p:cNvPr id="553" name="Group"/>
              <p:cNvGrpSpPr/>
              <p:nvPr/>
            </p:nvGrpSpPr>
            <p:grpSpPr>
              <a:xfrm>
                <a:off x="0" y="718697"/>
                <a:ext cx="995055" cy="942460"/>
                <a:chOff x="0" y="0"/>
                <a:chExt cx="995054" cy="942458"/>
              </a:xfrm>
            </p:grpSpPr>
            <p:sp>
              <p:nvSpPr>
                <p:cNvPr id="551" name="Rectangle"/>
                <p:cNvSpPr/>
                <p:nvPr/>
              </p:nvSpPr>
              <p:spPr>
                <a:xfrm>
                  <a:off x="327898" y="0"/>
                  <a:ext cx="339258" cy="94245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552" name="Rectangle"/>
                <p:cNvSpPr/>
                <p:nvPr/>
              </p:nvSpPr>
              <p:spPr>
                <a:xfrm>
                  <a:off x="0" y="311011"/>
                  <a:ext cx="995055" cy="320437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pic>
            <p:nvPicPr>
              <p:cNvPr id="554" name="neutrino_2.pdf" descr="neutrino_2.pdf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1094587" y="441659"/>
                <a:ext cx="1806927" cy="14965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557" name="Group"/>
              <p:cNvGrpSpPr/>
              <p:nvPr/>
            </p:nvGrpSpPr>
            <p:grpSpPr>
              <a:xfrm>
                <a:off x="0" y="3009946"/>
                <a:ext cx="995056" cy="942459"/>
                <a:chOff x="0" y="0"/>
                <a:chExt cx="995054" cy="942458"/>
              </a:xfrm>
            </p:grpSpPr>
            <p:sp>
              <p:nvSpPr>
                <p:cNvPr id="555" name="Rectangle"/>
                <p:cNvSpPr/>
                <p:nvPr/>
              </p:nvSpPr>
              <p:spPr>
                <a:xfrm>
                  <a:off x="327899" y="-1"/>
                  <a:ext cx="339258" cy="94246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556" name="Rectangle"/>
                <p:cNvSpPr/>
                <p:nvPr/>
              </p:nvSpPr>
              <p:spPr>
                <a:xfrm>
                  <a:off x="-1" y="311011"/>
                  <a:ext cx="995056" cy="320436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pic>
            <p:nvPicPr>
              <p:cNvPr id="558" name="neutrino_2.pdf" descr="neutrino_2.pdf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1094587" y="2732908"/>
                <a:ext cx="1806927" cy="14965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561" name="Group"/>
              <p:cNvGrpSpPr/>
              <p:nvPr/>
            </p:nvGrpSpPr>
            <p:grpSpPr>
              <a:xfrm>
                <a:off x="0" y="5574283"/>
                <a:ext cx="995056" cy="942459"/>
                <a:chOff x="0" y="0"/>
                <a:chExt cx="995054" cy="942458"/>
              </a:xfrm>
            </p:grpSpPr>
            <p:sp>
              <p:nvSpPr>
                <p:cNvPr id="559" name="Rectangle"/>
                <p:cNvSpPr/>
                <p:nvPr/>
              </p:nvSpPr>
              <p:spPr>
                <a:xfrm>
                  <a:off x="327899" y="-1"/>
                  <a:ext cx="339258" cy="94246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560" name="Rectangle"/>
                <p:cNvSpPr/>
                <p:nvPr/>
              </p:nvSpPr>
              <p:spPr>
                <a:xfrm>
                  <a:off x="-1" y="311011"/>
                  <a:ext cx="995056" cy="320436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pic>
            <p:nvPicPr>
              <p:cNvPr id="562" name="neutrino_2.pdf" descr="neutrino_2.pdf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1094587" y="5297245"/>
                <a:ext cx="1806927" cy="14965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3" name="b %"/>
              <p:cNvSpPr txBox="1"/>
              <p:nvPr/>
            </p:nvSpPr>
            <p:spPr>
              <a:xfrm>
                <a:off x="1667534" y="-1"/>
                <a:ext cx="661033" cy="403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  <a:r>
                  <a:rPr sz="2100"/>
                  <a:t>b</a:t>
                </a:r>
                <a:r>
                  <a:t> %</a:t>
                </a:r>
              </a:p>
            </p:txBody>
          </p:sp>
          <p:sp>
            <p:nvSpPr>
              <p:cNvPr id="564" name="e %"/>
              <p:cNvSpPr txBox="1"/>
              <p:nvPr/>
            </p:nvSpPr>
            <p:spPr>
              <a:xfrm>
                <a:off x="1672935" y="2251265"/>
                <a:ext cx="650231" cy="4416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200"/>
                </a:lvl1pPr>
              </a:lstStyle>
              <a:p>
                <a:pPr/>
                <a:r>
                  <a:t>e %</a:t>
                </a:r>
              </a:p>
            </p:txBody>
          </p:sp>
          <p:sp>
            <p:nvSpPr>
              <p:cNvPr id="565" name="h %"/>
              <p:cNvSpPr txBox="1"/>
              <p:nvPr/>
            </p:nvSpPr>
            <p:spPr>
              <a:xfrm>
                <a:off x="1670161" y="4728154"/>
                <a:ext cx="655778" cy="4416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200"/>
                </a:lvl1pPr>
              </a:lstStyle>
              <a:p>
                <a:pPr/>
                <a:r>
                  <a:t>h %</a:t>
                </a:r>
              </a:p>
            </p:txBody>
          </p:sp>
        </p:grpSp>
        <p:pic>
          <p:nvPicPr>
            <p:cNvPr id="567" name="576328.png" descr="576328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392763" y="1471476"/>
              <a:ext cx="608283" cy="5211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8" name="576328.png" descr="576328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392763" y="3889837"/>
              <a:ext cx="608283" cy="5211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9" name="576328.png" descr="576328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392763" y="6442908"/>
              <a:ext cx="608283" cy="5211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90" name="Group"/>
          <p:cNvGrpSpPr/>
          <p:nvPr/>
        </p:nvGrpSpPr>
        <p:grpSpPr>
          <a:xfrm>
            <a:off x="9330044" y="994766"/>
            <a:ext cx="3156230" cy="6964045"/>
            <a:chOff x="0" y="0"/>
            <a:chExt cx="3156228" cy="6964044"/>
          </a:xfrm>
        </p:grpSpPr>
        <p:grpSp>
          <p:nvGrpSpPr>
            <p:cNvPr id="586" name="Group"/>
            <p:cNvGrpSpPr/>
            <p:nvPr/>
          </p:nvGrpSpPr>
          <p:grpSpPr>
            <a:xfrm>
              <a:off x="-1" y="-1"/>
              <a:ext cx="3156230" cy="6659906"/>
              <a:chOff x="0" y="0"/>
              <a:chExt cx="3156228" cy="6659903"/>
            </a:xfrm>
          </p:grpSpPr>
          <p:pic>
            <p:nvPicPr>
              <p:cNvPr id="571" name="neutrino_3.pdf" descr="neutrino_3.pdf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1094587" y="441659"/>
                <a:ext cx="2061642" cy="13626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574" name="Group"/>
              <p:cNvGrpSpPr/>
              <p:nvPr/>
            </p:nvGrpSpPr>
            <p:grpSpPr>
              <a:xfrm>
                <a:off x="0" y="677586"/>
                <a:ext cx="995055" cy="942460"/>
                <a:chOff x="0" y="0"/>
                <a:chExt cx="995054" cy="942458"/>
              </a:xfrm>
            </p:grpSpPr>
            <p:sp>
              <p:nvSpPr>
                <p:cNvPr id="572" name="Rectangle"/>
                <p:cNvSpPr/>
                <p:nvPr/>
              </p:nvSpPr>
              <p:spPr>
                <a:xfrm>
                  <a:off x="327899" y="0"/>
                  <a:ext cx="339258" cy="94245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573" name="Rectangle"/>
                <p:cNvSpPr/>
                <p:nvPr/>
              </p:nvSpPr>
              <p:spPr>
                <a:xfrm>
                  <a:off x="0" y="311011"/>
                  <a:ext cx="995055" cy="320437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pic>
            <p:nvPicPr>
              <p:cNvPr id="575" name="neutrino_3.pdf" descr="neutrino_3.pdf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1094587" y="2732908"/>
                <a:ext cx="2061642" cy="13626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578" name="Group"/>
              <p:cNvGrpSpPr/>
              <p:nvPr/>
            </p:nvGrpSpPr>
            <p:grpSpPr>
              <a:xfrm>
                <a:off x="0" y="2968835"/>
                <a:ext cx="995055" cy="942459"/>
                <a:chOff x="0" y="0"/>
                <a:chExt cx="995054" cy="942458"/>
              </a:xfrm>
            </p:grpSpPr>
            <p:sp>
              <p:nvSpPr>
                <p:cNvPr id="576" name="Rectangle"/>
                <p:cNvSpPr/>
                <p:nvPr/>
              </p:nvSpPr>
              <p:spPr>
                <a:xfrm>
                  <a:off x="327899" y="-1"/>
                  <a:ext cx="339258" cy="94246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577" name="Rectangle"/>
                <p:cNvSpPr/>
                <p:nvPr/>
              </p:nvSpPr>
              <p:spPr>
                <a:xfrm>
                  <a:off x="-1" y="311011"/>
                  <a:ext cx="995056" cy="320436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pic>
            <p:nvPicPr>
              <p:cNvPr id="579" name="neutrino_3.pdf" descr="neutrino_3.pdf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1094587" y="5297245"/>
                <a:ext cx="2061642" cy="13626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582" name="Group"/>
              <p:cNvGrpSpPr/>
              <p:nvPr/>
            </p:nvGrpSpPr>
            <p:grpSpPr>
              <a:xfrm>
                <a:off x="0" y="5533172"/>
                <a:ext cx="995055" cy="942459"/>
                <a:chOff x="0" y="0"/>
                <a:chExt cx="995054" cy="942458"/>
              </a:xfrm>
            </p:grpSpPr>
            <p:sp>
              <p:nvSpPr>
                <p:cNvPr id="580" name="Rectangle"/>
                <p:cNvSpPr/>
                <p:nvPr/>
              </p:nvSpPr>
              <p:spPr>
                <a:xfrm>
                  <a:off x="327899" y="-1"/>
                  <a:ext cx="339258" cy="94246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581" name="Rectangle"/>
                <p:cNvSpPr/>
                <p:nvPr/>
              </p:nvSpPr>
              <p:spPr>
                <a:xfrm>
                  <a:off x="-1" y="311011"/>
                  <a:ext cx="995056" cy="320436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583" name="c %"/>
              <p:cNvSpPr txBox="1"/>
              <p:nvPr/>
            </p:nvSpPr>
            <p:spPr>
              <a:xfrm>
                <a:off x="1800292" y="-1"/>
                <a:ext cx="650231" cy="4416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200"/>
                </a:lvl1pPr>
              </a:lstStyle>
              <a:p>
                <a:pPr/>
                <a:r>
                  <a:t>c %</a:t>
                </a:r>
              </a:p>
            </p:txBody>
          </p:sp>
          <p:sp>
            <p:nvSpPr>
              <p:cNvPr id="584" name="f %"/>
              <p:cNvSpPr txBox="1"/>
              <p:nvPr/>
            </p:nvSpPr>
            <p:spPr>
              <a:xfrm>
                <a:off x="1765906" y="2251265"/>
                <a:ext cx="579864" cy="4416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200"/>
                </a:lvl1pPr>
              </a:lstStyle>
              <a:p>
                <a:pPr/>
                <a:r>
                  <a:t>f %</a:t>
                </a:r>
              </a:p>
            </p:txBody>
          </p:sp>
          <p:sp>
            <p:nvSpPr>
              <p:cNvPr id="585" name="i %"/>
              <p:cNvSpPr txBox="1"/>
              <p:nvPr/>
            </p:nvSpPr>
            <p:spPr>
              <a:xfrm>
                <a:off x="1776855" y="4728154"/>
                <a:ext cx="557966" cy="4416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300"/>
                </a:lvl1pPr>
              </a:lstStyle>
              <a:p>
                <a:pPr/>
                <a:r>
                  <a:t>i %</a:t>
                </a:r>
              </a:p>
            </p:txBody>
          </p:sp>
        </p:grpSp>
        <p:pic>
          <p:nvPicPr>
            <p:cNvPr id="587" name="104439.png" descr="104439.pn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2547946" y="1246871"/>
              <a:ext cx="608283" cy="8786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8" name="104439.png" descr="104439.pn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2547946" y="3532343"/>
              <a:ext cx="608283" cy="8786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9" name="104439.png" descr="104439.pn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2547946" y="6085414"/>
              <a:ext cx="608283" cy="8786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91" name="When they interact"/>
          <p:cNvSpPr/>
          <p:nvPr/>
        </p:nvSpPr>
        <p:spPr>
          <a:xfrm>
            <a:off x="315962" y="8338659"/>
            <a:ext cx="2392958" cy="728710"/>
          </a:xfrm>
          <a:prstGeom prst="roundRect">
            <a:avLst>
              <a:gd name="adj" fmla="val 26142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When they interact</a:t>
            </a:r>
          </a:p>
        </p:txBody>
      </p:sp>
      <p:sp>
        <p:nvSpPr>
          <p:cNvPr id="592" name="As they travel"/>
          <p:cNvSpPr/>
          <p:nvPr/>
        </p:nvSpPr>
        <p:spPr>
          <a:xfrm>
            <a:off x="4208092" y="8338659"/>
            <a:ext cx="8417175" cy="728710"/>
          </a:xfrm>
          <a:prstGeom prst="roundRect">
            <a:avLst>
              <a:gd name="adj" fmla="val 26142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As they travel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0" grpId="8"/>
      <p:bldP build="whole" bldLvl="1" animBg="1" rev="0" advAuto="0" spid="535" grpId="2"/>
      <p:bldP build="whole" bldLvl="1" animBg="1" rev="0" advAuto="0" spid="539" grpId="5"/>
      <p:bldP build="whole" bldLvl="1" animBg="1" rev="0" advAuto="0" spid="529" grpId="1"/>
      <p:bldP build="whole" bldLvl="1" animBg="1" rev="0" advAuto="0" spid="591" grpId="4"/>
      <p:bldP build="whole" bldLvl="1" animBg="1" rev="0" advAuto="0" spid="570" grpId="7"/>
      <p:bldP build="whole" bldLvl="1" animBg="1" rev="0" advAuto="0" spid="592" grpId="9"/>
      <p:bldP build="whole" bldLvl="1" animBg="1" rev="0" advAuto="0" spid="532" grpId="3"/>
      <p:bldP build="whole" bldLvl="1" animBg="1" rev="0" advAuto="0" spid="550" grpId="6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6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7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98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00" name="Solar Neutrinos Problem Solution: Neutrino Oscillation"/>
          <p:cNvSpPr/>
          <p:nvPr/>
        </p:nvSpPr>
        <p:spPr>
          <a:xfrm>
            <a:off x="634047" y="190500"/>
            <a:ext cx="10997516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b="0" sz="3400">
                <a:latin typeface="+mn-lt"/>
                <a:ea typeface="+mn-ea"/>
                <a:cs typeface="+mn-cs"/>
                <a:sym typeface="Helvetica Neue Medium"/>
              </a:defRPr>
            </a:pPr>
            <a:r>
              <a:t>Solar Neutrinos </a:t>
            </a:r>
            <a:r>
              <a:rPr strike="sngStrike"/>
              <a:t>Problem</a:t>
            </a:r>
            <a:r>
              <a:t> Solution: Neutrino Oscillation</a:t>
            </a:r>
          </a:p>
        </p:txBody>
      </p:sp>
      <p:grpSp>
        <p:nvGrpSpPr>
          <p:cNvPr id="605" name="Group"/>
          <p:cNvGrpSpPr/>
          <p:nvPr/>
        </p:nvGrpSpPr>
        <p:grpSpPr>
          <a:xfrm>
            <a:off x="461719" y="2302264"/>
            <a:ext cx="3863544" cy="3579658"/>
            <a:chOff x="0" y="0"/>
            <a:chExt cx="3863542" cy="3579656"/>
          </a:xfrm>
        </p:grpSpPr>
        <p:grpSp>
          <p:nvGrpSpPr>
            <p:cNvPr id="603" name="Group"/>
            <p:cNvGrpSpPr/>
            <p:nvPr/>
          </p:nvGrpSpPr>
          <p:grpSpPr>
            <a:xfrm>
              <a:off x="0" y="0"/>
              <a:ext cx="3863543" cy="2176463"/>
              <a:chOff x="0" y="0"/>
              <a:chExt cx="3863542" cy="2176462"/>
            </a:xfrm>
          </p:grpSpPr>
          <p:pic>
            <p:nvPicPr>
              <p:cNvPr id="601" name="muon_neutrino.jpg" descr="muon_neutrino.jp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3863543" cy="21764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2" name="PinClipart.com_bunny-face-clipart_1372253.png" descr="PinClipart.com_bunny-face-clipart_1372253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510855" y="1691266"/>
                <a:ext cx="635001" cy="4180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04" name="Produced"/>
            <p:cNvSpPr/>
            <p:nvPr/>
          </p:nvSpPr>
          <p:spPr>
            <a:xfrm>
              <a:off x="764591" y="2850947"/>
              <a:ext cx="2392958" cy="728710"/>
            </a:xfrm>
            <a:prstGeom prst="roundRect">
              <a:avLst>
                <a:gd name="adj" fmla="val 2614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Produced</a:t>
              </a:r>
            </a:p>
          </p:txBody>
        </p:sp>
      </p:grpSp>
      <p:grpSp>
        <p:nvGrpSpPr>
          <p:cNvPr id="621" name="Group"/>
          <p:cNvGrpSpPr/>
          <p:nvPr/>
        </p:nvGrpSpPr>
        <p:grpSpPr>
          <a:xfrm>
            <a:off x="3994571" y="2745139"/>
            <a:ext cx="5231857" cy="3136783"/>
            <a:chOff x="0" y="0"/>
            <a:chExt cx="5231856" cy="3136781"/>
          </a:xfrm>
        </p:grpSpPr>
        <p:sp>
          <p:nvSpPr>
            <p:cNvPr id="606" name="Arrow"/>
            <p:cNvSpPr/>
            <p:nvPr/>
          </p:nvSpPr>
          <p:spPr>
            <a:xfrm>
              <a:off x="0" y="296518"/>
              <a:ext cx="5231857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619" name="Group"/>
            <p:cNvGrpSpPr/>
            <p:nvPr/>
          </p:nvGrpSpPr>
          <p:grpSpPr>
            <a:xfrm>
              <a:off x="330543" y="0"/>
              <a:ext cx="3867258" cy="807548"/>
              <a:chOff x="0" y="0"/>
              <a:chExt cx="3867256" cy="807547"/>
            </a:xfrm>
          </p:grpSpPr>
          <p:pic>
            <p:nvPicPr>
              <p:cNvPr id="607" name="neutrino_1.pdf" descr="neutrino_1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32102"/>
                <a:ext cx="866577" cy="6535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8" name="96231.png" descr="96231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574852" y="502456"/>
                <a:ext cx="291725" cy="2327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611" name="Group"/>
              <p:cNvGrpSpPr/>
              <p:nvPr/>
            </p:nvGrpSpPr>
            <p:grpSpPr>
              <a:xfrm>
                <a:off x="914311" y="132863"/>
                <a:ext cx="477216" cy="451991"/>
                <a:chOff x="0" y="0"/>
                <a:chExt cx="477214" cy="451990"/>
              </a:xfrm>
            </p:grpSpPr>
            <p:sp>
              <p:nvSpPr>
                <p:cNvPr id="609" name="Rectangle"/>
                <p:cNvSpPr/>
                <p:nvPr/>
              </p:nvSpPr>
              <p:spPr>
                <a:xfrm>
                  <a:off x="157255" y="0"/>
                  <a:ext cx="162704" cy="451991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610" name="Rectangle"/>
                <p:cNvSpPr/>
                <p:nvPr/>
              </p:nvSpPr>
              <p:spPr>
                <a:xfrm>
                  <a:off x="0" y="149156"/>
                  <a:ext cx="477215" cy="153678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pic>
            <p:nvPicPr>
              <p:cNvPr id="612" name="neutrino_2.pdf" descr="neutrino_2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439260" y="0"/>
                <a:ext cx="866578" cy="7177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13" name="576328.png" descr="576328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061848" y="493886"/>
                <a:ext cx="291725" cy="2499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14" name="neutrino_3.pdf" descr="neutrino_3.pd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878521" y="0"/>
                <a:ext cx="988736" cy="653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617" name="Group"/>
              <p:cNvGrpSpPr/>
              <p:nvPr/>
            </p:nvGrpSpPr>
            <p:grpSpPr>
              <a:xfrm>
                <a:off x="2353572" y="113147"/>
                <a:ext cx="477215" cy="451991"/>
                <a:chOff x="0" y="0"/>
                <a:chExt cx="477214" cy="451990"/>
              </a:xfrm>
            </p:grpSpPr>
            <p:sp>
              <p:nvSpPr>
                <p:cNvPr id="615" name="Rectangle"/>
                <p:cNvSpPr/>
                <p:nvPr/>
              </p:nvSpPr>
              <p:spPr>
                <a:xfrm>
                  <a:off x="157256" y="0"/>
                  <a:ext cx="162704" cy="451991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616" name="Rectangle"/>
                <p:cNvSpPr/>
                <p:nvPr/>
              </p:nvSpPr>
              <p:spPr>
                <a:xfrm>
                  <a:off x="0" y="149156"/>
                  <a:ext cx="477215" cy="153678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pic>
            <p:nvPicPr>
              <p:cNvPr id="618" name="104439.png" descr="104439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3575532" y="386168"/>
                <a:ext cx="291725" cy="421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20" name="Traveling"/>
            <p:cNvSpPr/>
            <p:nvPr/>
          </p:nvSpPr>
          <p:spPr>
            <a:xfrm>
              <a:off x="14144" y="2408072"/>
              <a:ext cx="4987369" cy="728710"/>
            </a:xfrm>
            <a:prstGeom prst="roundRect">
              <a:avLst>
                <a:gd name="adj" fmla="val 2614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Traveling </a:t>
              </a:r>
            </a:p>
          </p:txBody>
        </p:sp>
      </p:grpSp>
      <p:grpSp>
        <p:nvGrpSpPr>
          <p:cNvPr id="626" name="Group"/>
          <p:cNvGrpSpPr/>
          <p:nvPr/>
        </p:nvGrpSpPr>
        <p:grpSpPr>
          <a:xfrm>
            <a:off x="9385531" y="2150467"/>
            <a:ext cx="3157549" cy="3731455"/>
            <a:chOff x="0" y="0"/>
            <a:chExt cx="3157548" cy="3731453"/>
          </a:xfrm>
        </p:grpSpPr>
        <p:grpSp>
          <p:nvGrpSpPr>
            <p:cNvPr id="624" name="Group"/>
            <p:cNvGrpSpPr/>
            <p:nvPr/>
          </p:nvGrpSpPr>
          <p:grpSpPr>
            <a:xfrm>
              <a:off x="128591" y="0"/>
              <a:ext cx="3028958" cy="2480056"/>
              <a:chOff x="0" y="0"/>
              <a:chExt cx="3028956" cy="2480055"/>
            </a:xfrm>
          </p:grpSpPr>
          <p:pic>
            <p:nvPicPr>
              <p:cNvPr id="622" name="tau_neutrino.jpg" descr="tau_neutrino.jpg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0" y="0"/>
                <a:ext cx="3028957" cy="24800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3" name="kissclipart-strawberry-clipart-strawberry-vegetable-35093eab7350c9bb.png" descr="kissclipart-strawberry-clipart-strawberry-vegetable-35093eab7350c9bb.png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1884073" y="1569288"/>
                <a:ext cx="635001" cy="635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25" name="Interacting"/>
            <p:cNvSpPr/>
            <p:nvPr/>
          </p:nvSpPr>
          <p:spPr>
            <a:xfrm>
              <a:off x="0" y="3002744"/>
              <a:ext cx="2392957" cy="728710"/>
            </a:xfrm>
            <a:prstGeom prst="roundRect">
              <a:avLst>
                <a:gd name="adj" fmla="val 2614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Interacting </a:t>
              </a:r>
            </a:p>
          </p:txBody>
        </p:sp>
      </p:grpSp>
      <p:sp>
        <p:nvSpPr>
          <p:cNvPr id="627" name="In their way to Earth, the electron-neutrinos produced in the sun turned into the other flavor of neutrinos, and the detector was not sensitive to them!"/>
          <p:cNvSpPr/>
          <p:nvPr/>
        </p:nvSpPr>
        <p:spPr>
          <a:xfrm>
            <a:off x="1370275" y="6931863"/>
            <a:ext cx="10480450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In their way to Earth, the electron-neutrinos produced in the sun turned into the other flavor of neutrinos, and the detector was not sensitive to them!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1" grpId="2"/>
      <p:bldP build="whole" bldLvl="1" animBg="1" rev="0" advAuto="0" spid="626" grpId="3"/>
      <p:bldP build="whole" bldLvl="1" animBg="1" rev="0" advAuto="0" spid="605" grpId="1"/>
      <p:bldP build="whole" bldLvl="1" animBg="1" rev="0" advAuto="0" spid="627" grpId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31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32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33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35" name="Neutrino's Personality List"/>
          <p:cNvSpPr/>
          <p:nvPr/>
        </p:nvSpPr>
        <p:spPr>
          <a:xfrm>
            <a:off x="722661" y="190500"/>
            <a:ext cx="10997515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Neutrino's Personality List</a:t>
            </a:r>
          </a:p>
        </p:txBody>
      </p:sp>
      <p:grpSp>
        <p:nvGrpSpPr>
          <p:cNvPr id="638" name="Group"/>
          <p:cNvGrpSpPr/>
          <p:nvPr/>
        </p:nvGrpSpPr>
        <p:grpSpPr>
          <a:xfrm>
            <a:off x="1263234" y="1517043"/>
            <a:ext cx="10478332" cy="1232260"/>
            <a:chOff x="0" y="0"/>
            <a:chExt cx="10478331" cy="1232259"/>
          </a:xfrm>
        </p:grpSpPr>
        <p:pic>
          <p:nvPicPr>
            <p:cNvPr id="636" name="antisocial.gif" descr="antisocial.gi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332648" y="0"/>
              <a:ext cx="2145684" cy="12322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7" name="They don’t like to interact (antisocial members of the particle’s family)"/>
            <p:cNvSpPr/>
            <p:nvPr/>
          </p:nvSpPr>
          <p:spPr>
            <a:xfrm>
              <a:off x="0" y="225749"/>
              <a:ext cx="7434923" cy="780761"/>
            </a:xfrm>
            <a:prstGeom prst="roundRect">
              <a:avLst>
                <a:gd name="adj" fmla="val 3853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777240" marR="548640" indent="-228600">
                <a:buSzPct val="100000"/>
                <a:buAutoNum type="arabicPeriod" startAt="1"/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They don’t like to interact (antisocial members of the particle’s family)</a:t>
              </a:r>
            </a:p>
          </p:txBody>
        </p:sp>
      </p:grpSp>
      <p:grpSp>
        <p:nvGrpSpPr>
          <p:cNvPr id="650" name="Group"/>
          <p:cNvGrpSpPr/>
          <p:nvPr/>
        </p:nvGrpSpPr>
        <p:grpSpPr>
          <a:xfrm>
            <a:off x="1263234" y="3035491"/>
            <a:ext cx="8771650" cy="1735434"/>
            <a:chOff x="0" y="0"/>
            <a:chExt cx="8771649" cy="1735432"/>
          </a:xfrm>
        </p:grpSpPr>
        <p:sp>
          <p:nvSpPr>
            <p:cNvPr id="639" name="They come in three flavors:"/>
            <p:cNvSpPr/>
            <p:nvPr/>
          </p:nvSpPr>
          <p:spPr>
            <a:xfrm>
              <a:off x="0" y="622424"/>
              <a:ext cx="5037005" cy="49058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777240" marR="548640" indent="-228600">
                <a:buSzPct val="100000"/>
                <a:buAutoNum type="arabicPeriod" startAt="2"/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 They come in three flavors:</a:t>
              </a:r>
            </a:p>
          </p:txBody>
        </p:sp>
        <p:grpSp>
          <p:nvGrpSpPr>
            <p:cNvPr id="649" name="Group"/>
            <p:cNvGrpSpPr/>
            <p:nvPr/>
          </p:nvGrpSpPr>
          <p:grpSpPr>
            <a:xfrm>
              <a:off x="5817242" y="0"/>
              <a:ext cx="2954408" cy="1735433"/>
              <a:chOff x="0" y="0"/>
              <a:chExt cx="2954406" cy="1735432"/>
            </a:xfrm>
          </p:grpSpPr>
          <p:grpSp>
            <p:nvGrpSpPr>
              <p:cNvPr id="642" name="Group"/>
              <p:cNvGrpSpPr/>
              <p:nvPr/>
            </p:nvGrpSpPr>
            <p:grpSpPr>
              <a:xfrm>
                <a:off x="0" y="7335"/>
                <a:ext cx="896277" cy="1686124"/>
                <a:chOff x="0" y="0"/>
                <a:chExt cx="896276" cy="1686122"/>
              </a:xfrm>
            </p:grpSpPr>
            <p:pic>
              <p:nvPicPr>
                <p:cNvPr id="640" name="electron1.jpg" descr="electron1.jp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893887" cy="89388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41" name="electron-neutrino1.jpg" descr="electron-neutrino1.jp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964626"/>
                  <a:ext cx="896277" cy="72149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45" name="Group"/>
              <p:cNvGrpSpPr/>
              <p:nvPr/>
            </p:nvGrpSpPr>
            <p:grpSpPr>
              <a:xfrm>
                <a:off x="896276" y="27762"/>
                <a:ext cx="1164245" cy="1604167"/>
                <a:chOff x="0" y="0"/>
                <a:chExt cx="1164243" cy="1604165"/>
              </a:xfrm>
            </p:grpSpPr>
            <p:pic>
              <p:nvPicPr>
                <p:cNvPr id="643" name="muon.jpg" descr="muon.jp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55847" y="0"/>
                  <a:ext cx="893887" cy="7767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44" name="muon_neutrino.jpg" descr="muon_neutrino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0" y="948308"/>
                  <a:ext cx="1164244" cy="65585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48" name="Group"/>
              <p:cNvGrpSpPr/>
              <p:nvPr/>
            </p:nvGrpSpPr>
            <p:grpSpPr>
              <a:xfrm>
                <a:off x="1996184" y="0"/>
                <a:ext cx="958223" cy="1735433"/>
                <a:chOff x="0" y="0"/>
                <a:chExt cx="958222" cy="1735432"/>
              </a:xfrm>
            </p:grpSpPr>
            <p:pic>
              <p:nvPicPr>
                <p:cNvPr id="646" name="tau.jpg" descr="tau.jpg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893887" cy="89662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47" name="tau_neutrino.jpg" descr="tau_neutrino.jp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64335" y="1003534"/>
                  <a:ext cx="893888" cy="73189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sp>
        <p:nvSpPr>
          <p:cNvPr id="651" name="When they travel, they &quot;oscillate&quot; between those three flavors !"/>
          <p:cNvSpPr/>
          <p:nvPr/>
        </p:nvSpPr>
        <p:spPr>
          <a:xfrm>
            <a:off x="681553" y="5970086"/>
            <a:ext cx="6626929" cy="2082559"/>
          </a:xfrm>
          <a:prstGeom prst="roundRect">
            <a:avLst>
              <a:gd name="adj" fmla="val 965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777240" marR="548640" indent="-228600" algn="just">
              <a:buSzPct val="100000"/>
              <a:buAutoNum type="arabicPeriod" startAt="3"/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 When they travel, they "oscillate" between those three flavors !</a:t>
            </a:r>
          </a:p>
        </p:txBody>
      </p:sp>
      <p:grpSp>
        <p:nvGrpSpPr>
          <p:cNvPr id="672" name="Group"/>
          <p:cNvGrpSpPr/>
          <p:nvPr/>
        </p:nvGrpSpPr>
        <p:grpSpPr>
          <a:xfrm>
            <a:off x="7399780" y="6506022"/>
            <a:ext cx="4923466" cy="1010687"/>
            <a:chOff x="0" y="0"/>
            <a:chExt cx="4923464" cy="1010686"/>
          </a:xfrm>
        </p:grpSpPr>
        <p:grpSp>
          <p:nvGrpSpPr>
            <p:cNvPr id="654" name="Group"/>
            <p:cNvGrpSpPr/>
            <p:nvPr/>
          </p:nvGrpSpPr>
          <p:grpSpPr>
            <a:xfrm>
              <a:off x="0" y="61860"/>
              <a:ext cx="1574494" cy="886966"/>
              <a:chOff x="0" y="0"/>
              <a:chExt cx="1574493" cy="886964"/>
            </a:xfrm>
          </p:grpSpPr>
          <p:pic>
            <p:nvPicPr>
              <p:cNvPr id="652" name="muon_neutrino.jpg" descr="muon_neutrino.jp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1574494" cy="8869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3" name="PinClipart.com_bunny-face-clipart_1372253.png" descr="PinClipart.com_bunny-face-clipart_1372253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023238" y="689234"/>
                <a:ext cx="258779" cy="1703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55" name="Arrow"/>
            <p:cNvSpPr/>
            <p:nvPr/>
          </p:nvSpPr>
          <p:spPr>
            <a:xfrm>
              <a:off x="1439727" y="363182"/>
              <a:ext cx="2132117" cy="517559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668" name="Group"/>
            <p:cNvGrpSpPr/>
            <p:nvPr/>
          </p:nvGrpSpPr>
          <p:grpSpPr>
            <a:xfrm>
              <a:off x="1574432" y="242343"/>
              <a:ext cx="1576008" cy="329098"/>
              <a:chOff x="0" y="0"/>
              <a:chExt cx="1576006" cy="329096"/>
            </a:xfrm>
          </p:grpSpPr>
          <p:pic>
            <p:nvPicPr>
              <p:cNvPr id="656" name="neutrino_1.pdf" descr="neutrino_1.pdf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0" y="13082"/>
                <a:ext cx="353153" cy="2663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7" name="96231.png" descr="96231.png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234267" y="204763"/>
                <a:ext cx="118886" cy="948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660" name="Group"/>
              <p:cNvGrpSpPr/>
              <p:nvPr/>
            </p:nvGrpSpPr>
            <p:grpSpPr>
              <a:xfrm>
                <a:off x="372605" y="54145"/>
                <a:ext cx="194478" cy="184199"/>
                <a:chOff x="0" y="0"/>
                <a:chExt cx="194477" cy="184197"/>
              </a:xfrm>
            </p:grpSpPr>
            <p:sp>
              <p:nvSpPr>
                <p:cNvPr id="658" name="Rectangle"/>
                <p:cNvSpPr/>
                <p:nvPr/>
              </p:nvSpPr>
              <p:spPr>
                <a:xfrm>
                  <a:off x="64085" y="0"/>
                  <a:ext cx="66307" cy="184198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659" name="Rectangle"/>
                <p:cNvSpPr/>
                <p:nvPr/>
              </p:nvSpPr>
              <p:spPr>
                <a:xfrm>
                  <a:off x="0" y="60785"/>
                  <a:ext cx="194478" cy="62628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pic>
            <p:nvPicPr>
              <p:cNvPr id="661" name="neutrino_2.pdf" descr="neutrino_2.pdf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586535" y="0"/>
                <a:ext cx="353154" cy="2924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2" name="576328.png" descr="576328.png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840256" y="201271"/>
                <a:ext cx="118886" cy="10185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3" name="neutrino_3.pdf" descr="neutrino_3.pdf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1173071" y="0"/>
                <a:ext cx="402936" cy="2663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666" name="Group"/>
              <p:cNvGrpSpPr/>
              <p:nvPr/>
            </p:nvGrpSpPr>
            <p:grpSpPr>
              <a:xfrm>
                <a:off x="959141" y="46110"/>
                <a:ext cx="194478" cy="184199"/>
                <a:chOff x="0" y="0"/>
                <a:chExt cx="194477" cy="184197"/>
              </a:xfrm>
            </p:grpSpPr>
            <p:sp>
              <p:nvSpPr>
                <p:cNvPr id="664" name="Rectangle"/>
                <p:cNvSpPr/>
                <p:nvPr/>
              </p:nvSpPr>
              <p:spPr>
                <a:xfrm>
                  <a:off x="64085" y="0"/>
                  <a:ext cx="66307" cy="184198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665" name="Rectangle"/>
                <p:cNvSpPr/>
                <p:nvPr/>
              </p:nvSpPr>
              <p:spPr>
                <a:xfrm>
                  <a:off x="0" y="60785"/>
                  <a:ext cx="194478" cy="62628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pic>
            <p:nvPicPr>
              <p:cNvPr id="667" name="104439.png" descr="104439.png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1457121" y="157373"/>
                <a:ext cx="118886" cy="1717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71" name="Group"/>
            <p:cNvGrpSpPr/>
            <p:nvPr/>
          </p:nvGrpSpPr>
          <p:grpSpPr>
            <a:xfrm>
              <a:off x="3689087" y="0"/>
              <a:ext cx="1234378" cy="1010687"/>
              <a:chOff x="0" y="0"/>
              <a:chExt cx="1234377" cy="1010686"/>
            </a:xfrm>
          </p:grpSpPr>
          <p:pic>
            <p:nvPicPr>
              <p:cNvPr id="669" name="tau_neutrino.jpg" descr="tau_neutrino.jp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0"/>
                <a:ext cx="1234378" cy="10106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70" name="kissclipart-strawberry-clipart-strawberry-vegetable-35093eab7350c9bb.png" descr="kissclipart-strawberry-clipart-strawberry-vegetable-35093eab7350c9bb.png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767808" y="639525"/>
                <a:ext cx="258780" cy="2587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1" grpId="1"/>
      <p:bldP build="whole" bldLvl="1" animBg="1" rev="0" advAuto="0" spid="672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76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77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78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80" name="Supernova neutrinos"/>
          <p:cNvSpPr/>
          <p:nvPr/>
        </p:nvSpPr>
        <p:spPr>
          <a:xfrm>
            <a:off x="722661" y="190500"/>
            <a:ext cx="10997515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Supernova neutrinos</a:t>
            </a:r>
          </a:p>
        </p:txBody>
      </p:sp>
      <p:sp>
        <p:nvSpPr>
          <p:cNvPr id="681" name="Arrow"/>
          <p:cNvSpPr/>
          <p:nvPr/>
        </p:nvSpPr>
        <p:spPr>
          <a:xfrm>
            <a:off x="4889810" y="4330700"/>
            <a:ext cx="161259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686" name="Group"/>
          <p:cNvGrpSpPr/>
          <p:nvPr/>
        </p:nvGrpSpPr>
        <p:grpSpPr>
          <a:xfrm>
            <a:off x="414884" y="1787789"/>
            <a:ext cx="4161796" cy="6520606"/>
            <a:chOff x="0" y="0"/>
            <a:chExt cx="4161794" cy="6520605"/>
          </a:xfrm>
        </p:grpSpPr>
        <p:grpSp>
          <p:nvGrpSpPr>
            <p:cNvPr id="684" name="Group"/>
            <p:cNvGrpSpPr/>
            <p:nvPr/>
          </p:nvGrpSpPr>
          <p:grpSpPr>
            <a:xfrm>
              <a:off x="0" y="0"/>
              <a:ext cx="4161795" cy="6520606"/>
              <a:chOff x="0" y="0"/>
              <a:chExt cx="4161794" cy="6520605"/>
            </a:xfrm>
          </p:grpSpPr>
          <p:pic>
            <p:nvPicPr>
              <p:cNvPr id="682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498411" y="0"/>
                <a:ext cx="3164973" cy="273009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8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3940292"/>
                <a:ext cx="4161795" cy="25803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85" name="Star explosion"/>
            <p:cNvSpPr/>
            <p:nvPr/>
          </p:nvSpPr>
          <p:spPr>
            <a:xfrm>
              <a:off x="73011" y="2834534"/>
              <a:ext cx="3962741" cy="1025820"/>
            </a:xfrm>
            <a:prstGeom prst="roundRect">
              <a:avLst>
                <a:gd name="adj" fmla="val 20659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Star explosion</a:t>
              </a:r>
            </a:p>
          </p:txBody>
        </p:sp>
      </p:grpSp>
      <p:grpSp>
        <p:nvGrpSpPr>
          <p:cNvPr id="694" name="Group"/>
          <p:cNvGrpSpPr/>
          <p:nvPr/>
        </p:nvGrpSpPr>
        <p:grpSpPr>
          <a:xfrm>
            <a:off x="6631767" y="1112617"/>
            <a:ext cx="6237132" cy="3935475"/>
            <a:chOff x="0" y="0"/>
            <a:chExt cx="6237130" cy="3935474"/>
          </a:xfrm>
        </p:grpSpPr>
        <p:grpSp>
          <p:nvGrpSpPr>
            <p:cNvPr id="689" name="Group"/>
            <p:cNvGrpSpPr/>
            <p:nvPr/>
          </p:nvGrpSpPr>
          <p:grpSpPr>
            <a:xfrm>
              <a:off x="-1" y="275319"/>
              <a:ext cx="6237132" cy="2208564"/>
              <a:chOff x="0" y="0"/>
              <a:chExt cx="6237130" cy="2208562"/>
            </a:xfrm>
          </p:grpSpPr>
          <p:pic>
            <p:nvPicPr>
              <p:cNvPr id="687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3523184" cy="22085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88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13947" y="0"/>
                <a:ext cx="3523184" cy="22085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2" name="Group"/>
            <p:cNvGrpSpPr/>
            <p:nvPr/>
          </p:nvGrpSpPr>
          <p:grpSpPr>
            <a:xfrm>
              <a:off x="-1" y="1726911"/>
              <a:ext cx="6237132" cy="2208564"/>
              <a:chOff x="0" y="0"/>
              <a:chExt cx="6237130" cy="2208562"/>
            </a:xfrm>
          </p:grpSpPr>
          <p:pic>
            <p:nvPicPr>
              <p:cNvPr id="690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3523184" cy="22085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91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13947" y="0"/>
                <a:ext cx="3523184" cy="22085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93" name="Light == Photons"/>
            <p:cNvSpPr/>
            <p:nvPr/>
          </p:nvSpPr>
          <p:spPr>
            <a:xfrm>
              <a:off x="0" y="0"/>
              <a:ext cx="5708245" cy="445113"/>
            </a:xfrm>
            <a:prstGeom prst="roundRect">
              <a:avLst>
                <a:gd name="adj" fmla="val 4075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Light == Photons</a:t>
              </a:r>
            </a:p>
          </p:txBody>
        </p:sp>
      </p:grpSp>
      <p:grpSp>
        <p:nvGrpSpPr>
          <p:cNvPr id="700" name="Group"/>
          <p:cNvGrpSpPr/>
          <p:nvPr/>
        </p:nvGrpSpPr>
        <p:grpSpPr>
          <a:xfrm>
            <a:off x="6771417" y="4714747"/>
            <a:ext cx="5714857" cy="4313021"/>
            <a:chOff x="0" y="0"/>
            <a:chExt cx="5714855" cy="4313019"/>
          </a:xfrm>
        </p:grpSpPr>
        <p:grpSp>
          <p:nvGrpSpPr>
            <p:cNvPr id="698" name="Group"/>
            <p:cNvGrpSpPr/>
            <p:nvPr/>
          </p:nvGrpSpPr>
          <p:grpSpPr>
            <a:xfrm>
              <a:off x="297277" y="382616"/>
              <a:ext cx="5284452" cy="3930404"/>
              <a:chOff x="0" y="0"/>
              <a:chExt cx="5284451" cy="3930402"/>
            </a:xfrm>
          </p:grpSpPr>
          <p:pic>
            <p:nvPicPr>
              <p:cNvPr id="69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5245946" cy="13154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96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1315448"/>
                <a:ext cx="5245946" cy="13154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97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8506" y="2614954"/>
                <a:ext cx="5245946" cy="13154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99" name="Neutrinos"/>
            <p:cNvSpPr/>
            <p:nvPr/>
          </p:nvSpPr>
          <p:spPr>
            <a:xfrm>
              <a:off x="0" y="0"/>
              <a:ext cx="5714856" cy="445629"/>
            </a:xfrm>
            <a:prstGeom prst="roundRect">
              <a:avLst>
                <a:gd name="adj" fmla="val 4075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Neutrinos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1" grpId="2"/>
      <p:bldP build="whole" bldLvl="1" animBg="1" rev="0" advAuto="0" spid="700" grpId="4"/>
      <p:bldP build="whole" bldLvl="1" animBg="1" rev="0" advAuto="0" spid="694" grpId="3"/>
      <p:bldP build="whole" bldLvl="1" animBg="1" rev="0" advAuto="0" spid="68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04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05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06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08" name="Supernova neutrinos"/>
          <p:cNvSpPr/>
          <p:nvPr/>
        </p:nvSpPr>
        <p:spPr>
          <a:xfrm>
            <a:off x="722661" y="190500"/>
            <a:ext cx="10997515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Supernova neutrinos</a:t>
            </a:r>
          </a:p>
        </p:txBody>
      </p:sp>
      <p:grpSp>
        <p:nvGrpSpPr>
          <p:cNvPr id="712" name="Group"/>
          <p:cNvGrpSpPr/>
          <p:nvPr/>
        </p:nvGrpSpPr>
        <p:grpSpPr>
          <a:xfrm>
            <a:off x="678027" y="1477706"/>
            <a:ext cx="5543392" cy="4122994"/>
            <a:chOff x="0" y="0"/>
            <a:chExt cx="5543390" cy="4122993"/>
          </a:xfrm>
        </p:grpSpPr>
        <p:pic>
          <p:nvPicPr>
            <p:cNvPr id="70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502998" cy="13799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379905"/>
              <a:ext cx="5502998" cy="1379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1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393" y="2743087"/>
              <a:ext cx="5502998" cy="1379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13" name="antisocial_3.gif" descr="antisocial_3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8027" y="5965788"/>
            <a:ext cx="5543392" cy="29379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0" name="Group"/>
          <p:cNvGrpSpPr/>
          <p:nvPr/>
        </p:nvGrpSpPr>
        <p:grpSpPr>
          <a:xfrm>
            <a:off x="6502399" y="1908886"/>
            <a:ext cx="6550330" cy="3843950"/>
            <a:chOff x="0" y="0"/>
            <a:chExt cx="6550328" cy="3843949"/>
          </a:xfrm>
        </p:grpSpPr>
        <p:grpSp>
          <p:nvGrpSpPr>
            <p:cNvPr id="716" name="Group"/>
            <p:cNvGrpSpPr/>
            <p:nvPr/>
          </p:nvGrpSpPr>
          <p:grpSpPr>
            <a:xfrm>
              <a:off x="-1" y="0"/>
              <a:ext cx="6550330" cy="2319466"/>
              <a:chOff x="0" y="0"/>
              <a:chExt cx="6550328" cy="2319465"/>
            </a:xfrm>
          </p:grpSpPr>
          <p:pic>
            <p:nvPicPr>
              <p:cNvPr id="71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3700101" cy="23194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15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850228" y="0"/>
                <a:ext cx="3700101" cy="23194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19" name="Group"/>
            <p:cNvGrpSpPr/>
            <p:nvPr/>
          </p:nvGrpSpPr>
          <p:grpSpPr>
            <a:xfrm>
              <a:off x="-1" y="1524483"/>
              <a:ext cx="6550330" cy="2319467"/>
              <a:chOff x="0" y="0"/>
              <a:chExt cx="6550328" cy="2319465"/>
            </a:xfrm>
          </p:grpSpPr>
          <p:pic>
            <p:nvPicPr>
              <p:cNvPr id="717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3700101" cy="23194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18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850228" y="0"/>
                <a:ext cx="3700101" cy="23194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721" name="social.gif" descr="social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718920" y="5971063"/>
            <a:ext cx="6013326" cy="2501544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Why is that interesting ?"/>
          <p:cNvSpPr/>
          <p:nvPr/>
        </p:nvSpPr>
        <p:spPr>
          <a:xfrm>
            <a:off x="2768867" y="1908886"/>
            <a:ext cx="8188972" cy="6852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Why is that interesting ?</a:t>
            </a:r>
          </a:p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23" name="Neutrinos are slower, but they leave the party earlier."/>
          <p:cNvSpPr/>
          <p:nvPr/>
        </p:nvSpPr>
        <p:spPr>
          <a:xfrm>
            <a:off x="2768867" y="3830861"/>
            <a:ext cx="8188972" cy="1563310"/>
          </a:xfrm>
          <a:prstGeom prst="roundRect">
            <a:avLst>
              <a:gd name="adj" fmla="val 47275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Neutrinos are slower, but they leave the party earlier.</a:t>
            </a:r>
          </a:p>
        </p:txBody>
      </p:sp>
      <p:sp>
        <p:nvSpPr>
          <p:cNvPr id="724" name="They get to Earth before the photons."/>
          <p:cNvSpPr/>
          <p:nvPr/>
        </p:nvSpPr>
        <p:spPr>
          <a:xfrm>
            <a:off x="2794267" y="5430391"/>
            <a:ext cx="8188972" cy="10831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They get to Earth before the photons.</a:t>
            </a:r>
          </a:p>
        </p:txBody>
      </p:sp>
      <p:sp>
        <p:nvSpPr>
          <p:cNvPr id="725" name="We can use the neutrino's signal as trigger !!!"/>
          <p:cNvSpPr/>
          <p:nvPr/>
        </p:nvSpPr>
        <p:spPr>
          <a:xfrm>
            <a:off x="2794267" y="6549735"/>
            <a:ext cx="8188972" cy="10831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We can use the neutrino's signal as trigger !!!</a:t>
            </a:r>
          </a:p>
        </p:txBody>
      </p:sp>
      <p:sp>
        <p:nvSpPr>
          <p:cNvPr id="726" name="The photons carry all the interesting information about the Supernova."/>
          <p:cNvSpPr/>
          <p:nvPr/>
        </p:nvSpPr>
        <p:spPr>
          <a:xfrm>
            <a:off x="2768867" y="2703181"/>
            <a:ext cx="8188972" cy="10831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The photons carry all the interesting information about the Supernova.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4" grpId="6"/>
      <p:bldP build="whole" bldLvl="1" animBg="1" rev="0" advAuto="0" spid="726" grpId="4"/>
      <p:bldP build="whole" bldLvl="1" animBg="1" rev="0" advAuto="0" spid="712" grpId="1"/>
      <p:bldP build="whole" bldLvl="1" animBg="1" rev="0" advAuto="0" spid="725" grpId="7"/>
      <p:bldP build="whole" bldLvl="1" animBg="1" rev="0" advAuto="0" spid="720" grpId="2"/>
      <p:bldP build="whole" bldLvl="1" animBg="1" rev="0" advAuto="0" spid="722" grpId="3"/>
      <p:bldP build="whole" bldLvl="1" animBg="1" rev="0" advAuto="0" spid="723" grpId="5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1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xfrm>
            <a:off x="12553354" y="9239106"/>
            <a:ext cx="248464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33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5" name="Portuguese word!!!"/>
          <p:cNvSpPr/>
          <p:nvPr/>
        </p:nvSpPr>
        <p:spPr>
          <a:xfrm>
            <a:off x="722661" y="190500"/>
            <a:ext cx="10997515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Portuguese word!!!</a:t>
            </a:r>
          </a:p>
        </p:txBody>
      </p:sp>
      <p:pic>
        <p:nvPicPr>
          <p:cNvPr id="136" name="biscoitos-bolachas-juntos.jpg" descr="biscoitos-bolachas-junto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4884" y="1112617"/>
            <a:ext cx="8976477" cy="598431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Biscoito"/>
          <p:cNvSpPr/>
          <p:nvPr/>
        </p:nvSpPr>
        <p:spPr>
          <a:xfrm>
            <a:off x="4723759" y="7336356"/>
            <a:ext cx="6424336" cy="1237481"/>
          </a:xfrm>
          <a:prstGeom prst="roundRect">
            <a:avLst>
              <a:gd name="adj" fmla="val 15394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4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Biscoito</a:t>
            </a:r>
          </a:p>
        </p:txBody>
      </p:sp>
      <p:sp>
        <p:nvSpPr>
          <p:cNvPr id="139" name="Connection Line"/>
          <p:cNvSpPr/>
          <p:nvPr/>
        </p:nvSpPr>
        <p:spPr>
          <a:xfrm>
            <a:off x="9504368" y="2607340"/>
            <a:ext cx="2640430" cy="4724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37" h="19941" fill="norm" stroke="1" extrusionOk="0">
                <a:moveTo>
                  <a:pt x="0" y="357"/>
                </a:moveTo>
                <a:cubicBezTo>
                  <a:pt x="19286" y="-1659"/>
                  <a:pt x="21600" y="4869"/>
                  <a:pt x="6941" y="19941"/>
                </a:cubicBezTo>
              </a:path>
            </a:pathLst>
          </a:custGeom>
          <a:ln w="50800">
            <a:solidFill>
              <a:schemeClr val="accent1"/>
            </a:solidFill>
            <a:miter lim="400000"/>
            <a:headEnd type="oval"/>
            <a:tailEnd type="arrow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6" grpId="1"/>
      <p:bldP build="whole" bldLvl="1" animBg="1" rev="0" advAuto="0" spid="137" grpId="3"/>
      <p:bldP build="whole" bldLvl="1" animBg="1" rev="0" advAuto="0" spid="139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30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31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32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733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34" name="How Do We Measure Supernova Neutrinos?"/>
          <p:cNvSpPr/>
          <p:nvPr/>
        </p:nvSpPr>
        <p:spPr>
          <a:xfrm>
            <a:off x="761047" y="190500"/>
            <a:ext cx="10997516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How Do We Measure Supernova Neutrinos?</a:t>
            </a:r>
          </a:p>
        </p:txBody>
      </p:sp>
      <p:sp>
        <p:nvSpPr>
          <p:cNvPr id="735" name="We need a big, dense detector."/>
          <p:cNvSpPr/>
          <p:nvPr/>
        </p:nvSpPr>
        <p:spPr>
          <a:xfrm>
            <a:off x="555349" y="1709449"/>
            <a:ext cx="12073347" cy="732523"/>
          </a:xfrm>
          <a:prstGeom prst="roundRect">
            <a:avLst>
              <a:gd name="adj" fmla="val 26006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We need a big, dense detector.</a:t>
            </a:r>
          </a:p>
        </p:txBody>
      </p:sp>
      <p:sp>
        <p:nvSpPr>
          <p:cNvPr id="736" name="We can use the ice at Antarctica !!!"/>
          <p:cNvSpPr/>
          <p:nvPr/>
        </p:nvSpPr>
        <p:spPr>
          <a:xfrm>
            <a:off x="551435" y="2481836"/>
            <a:ext cx="8458201" cy="669164"/>
          </a:xfrm>
          <a:prstGeom prst="roundRect">
            <a:avLst>
              <a:gd name="adj" fmla="val 28468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We can use the ice at Antarctica !!!</a:t>
            </a:r>
          </a:p>
        </p:txBody>
      </p:sp>
      <p:sp>
        <p:nvSpPr>
          <p:cNvPr id="737" name="We dig huge holes in the ice"/>
          <p:cNvSpPr/>
          <p:nvPr/>
        </p:nvSpPr>
        <p:spPr>
          <a:xfrm>
            <a:off x="538475" y="3190864"/>
            <a:ext cx="8484120" cy="807482"/>
          </a:xfrm>
          <a:prstGeom prst="roundRect">
            <a:avLst>
              <a:gd name="adj" fmla="val 23218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We dig huge holes in the ice</a:t>
            </a:r>
          </a:p>
        </p:txBody>
      </p:sp>
      <p:pic>
        <p:nvPicPr>
          <p:cNvPr id="738" name="0614365E-CEB1-484A-A4DE-89F903EF80F7-L0-001.jpeg" descr="0614365E-CEB1-484A-A4DE-89F903EF80F7-L0-00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98085" y="2571750"/>
            <a:ext cx="3380549" cy="2535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7258414A-F0C6-4ECE-B3D3-8B3E5F4FDEBC-L0-001.png" descr="7258414A-F0C6-4ECE-B3D3-8B3E5F4FDEBC-L0-0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49256" y="4520219"/>
            <a:ext cx="3660380" cy="4156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E264B0DC-6EB3-45D2-83A0-5B400130FC11-L0-001.jpeg" descr="E264B0DC-6EB3-45D2-83A0-5B400130FC11-L0-001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4730" y="5055239"/>
            <a:ext cx="4492907" cy="3369680"/>
          </a:xfrm>
          <a:prstGeom prst="rect">
            <a:avLst/>
          </a:prstGeom>
          <a:ln w="12700">
            <a:miter lim="400000"/>
          </a:ln>
        </p:spPr>
      </p:pic>
      <p:sp>
        <p:nvSpPr>
          <p:cNvPr id="741" name="Oval"/>
          <p:cNvSpPr/>
          <p:nvPr/>
        </p:nvSpPr>
        <p:spPr>
          <a:xfrm>
            <a:off x="903210" y="6873102"/>
            <a:ext cx="3932522" cy="1905001"/>
          </a:xfrm>
          <a:prstGeom prst="ellips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46" name="Connection Line"/>
          <p:cNvSpPr/>
          <p:nvPr/>
        </p:nvSpPr>
        <p:spPr>
          <a:xfrm>
            <a:off x="3868728" y="6071645"/>
            <a:ext cx="1480530" cy="886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254" y="3906"/>
                  <a:pt x="8054" y="11106"/>
                  <a:pt x="0" y="21600"/>
                </a:cubicBezTo>
              </a:path>
            </a:pathLst>
          </a:custGeom>
          <a:ln w="38100">
            <a:solidFill>
              <a:schemeClr val="accent1"/>
            </a:solidFill>
            <a:miter lim="400000"/>
            <a:tailEnd type="triangle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743" name="x 60"/>
          <p:cNvSpPr/>
          <p:nvPr/>
        </p:nvSpPr>
        <p:spPr>
          <a:xfrm>
            <a:off x="10302956" y="5549097"/>
            <a:ext cx="2183318" cy="1217769"/>
          </a:xfrm>
          <a:prstGeom prst="roundRect">
            <a:avLst>
              <a:gd name="adj" fmla="val 14493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x 60</a:t>
            </a:r>
          </a:p>
        </p:txBody>
      </p:sp>
      <p:sp>
        <p:nvSpPr>
          <p:cNvPr id="744" name="Line"/>
          <p:cNvSpPr/>
          <p:nvPr/>
        </p:nvSpPr>
        <p:spPr>
          <a:xfrm flipH="1">
            <a:off x="8454482" y="6102801"/>
            <a:ext cx="1962236" cy="886334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45" name="Line"/>
          <p:cNvSpPr/>
          <p:nvPr/>
        </p:nvSpPr>
        <p:spPr>
          <a:xfrm>
            <a:off x="11300494" y="4854872"/>
            <a:ext cx="1" cy="694226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6" grpId="2"/>
      <p:bldP build="whole" bldLvl="1" animBg="1" rev="0" advAuto="0" spid="738" grpId="4"/>
      <p:bldP build="whole" bldLvl="1" animBg="1" rev="0" advAuto="0" spid="746" grpId="10"/>
      <p:bldP build="whole" bldLvl="1" animBg="1" rev="0" advAuto="0" spid="741" grpId="11"/>
      <p:bldP build="whole" bldLvl="1" animBg="1" rev="0" advAuto="0" spid="743" grpId="6"/>
      <p:bldP build="whole" bldLvl="1" animBg="1" rev="0" advAuto="0" spid="740" grpId="9"/>
      <p:bldP build="whole" bldLvl="1" animBg="1" rev="0" advAuto="0" spid="735" grpId="1"/>
      <p:bldP build="whole" bldLvl="1" animBg="1" rev="0" advAuto="0" spid="737" grpId="3"/>
      <p:bldP build="whole" bldLvl="1" animBg="1" rev="0" advAuto="0" spid="744" grpId="7"/>
      <p:bldP build="whole" bldLvl="1" animBg="1" rev="0" advAuto="0" spid="739" grpId="8"/>
      <p:bldP build="whole" bldLvl="1" animBg="1" rev="0" advAuto="0" spid="745" grpId="5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50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51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52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54" name="IceCube Neutrino Observatory"/>
          <p:cNvSpPr/>
          <p:nvPr/>
        </p:nvSpPr>
        <p:spPr>
          <a:xfrm>
            <a:off x="722661" y="190500"/>
            <a:ext cx="10997515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IceCube Neutrino Observatory</a:t>
            </a:r>
          </a:p>
        </p:txBody>
      </p:sp>
      <p:pic>
        <p:nvPicPr>
          <p:cNvPr id="755" name="eventAnimation_black_lg.m4v" descr="eventAnimation_black_lg.m4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2320300" y="1915111"/>
            <a:ext cx="8188972" cy="61417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9" name="Group"/>
          <p:cNvGrpSpPr/>
          <p:nvPr/>
        </p:nvGrpSpPr>
        <p:grpSpPr>
          <a:xfrm>
            <a:off x="414884" y="1283718"/>
            <a:ext cx="1905417" cy="1439532"/>
            <a:chOff x="0" y="0"/>
            <a:chExt cx="1905415" cy="1439531"/>
          </a:xfrm>
        </p:grpSpPr>
        <p:pic>
          <p:nvPicPr>
            <p:cNvPr id="756" name="tau_neutrino.jpg" descr="tau_neutrino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758138" cy="14395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7" name="Rectangle"/>
            <p:cNvSpPr/>
            <p:nvPr/>
          </p:nvSpPr>
          <p:spPr>
            <a:xfrm>
              <a:off x="1283160" y="517539"/>
              <a:ext cx="622256" cy="3620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58" name="?"/>
            <p:cNvSpPr txBox="1"/>
            <p:nvPr/>
          </p:nvSpPr>
          <p:spPr>
            <a:xfrm>
              <a:off x="1037446" y="892333"/>
              <a:ext cx="283770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?</a:t>
              </a:r>
            </a:p>
          </p:txBody>
        </p:sp>
      </p:grpSp>
      <p:grpSp>
        <p:nvGrpSpPr>
          <p:cNvPr id="762" name="Group"/>
          <p:cNvGrpSpPr/>
          <p:nvPr/>
        </p:nvGrpSpPr>
        <p:grpSpPr>
          <a:xfrm>
            <a:off x="548835" y="2894350"/>
            <a:ext cx="995056" cy="942460"/>
            <a:chOff x="0" y="0"/>
            <a:chExt cx="995054" cy="942458"/>
          </a:xfrm>
        </p:grpSpPr>
        <p:sp>
          <p:nvSpPr>
            <p:cNvPr id="760" name="Rectangle"/>
            <p:cNvSpPr/>
            <p:nvPr/>
          </p:nvSpPr>
          <p:spPr>
            <a:xfrm>
              <a:off x="327898" y="0"/>
              <a:ext cx="339258" cy="94245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61" name="Rectangle"/>
            <p:cNvSpPr/>
            <p:nvPr/>
          </p:nvSpPr>
          <p:spPr>
            <a:xfrm>
              <a:off x="0" y="311011"/>
              <a:ext cx="995055" cy="32043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763" name="ice.jpg" descr="ice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89367" y="4007910"/>
            <a:ext cx="1513991" cy="13064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7" name="Group"/>
          <p:cNvGrpSpPr/>
          <p:nvPr/>
        </p:nvGrpSpPr>
        <p:grpSpPr>
          <a:xfrm>
            <a:off x="42853" y="6820394"/>
            <a:ext cx="2277448" cy="2214692"/>
            <a:chOff x="0" y="0"/>
            <a:chExt cx="2277447" cy="2214690"/>
          </a:xfrm>
        </p:grpSpPr>
        <p:pic>
          <p:nvPicPr>
            <p:cNvPr id="764" name="tau.jpg" descr="tau.jp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2207938" cy="22146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5" name="Rectangle"/>
            <p:cNvSpPr/>
            <p:nvPr/>
          </p:nvSpPr>
          <p:spPr>
            <a:xfrm rot="18800559">
              <a:off x="1510377" y="329513"/>
              <a:ext cx="742202" cy="3884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66" name="?"/>
            <p:cNvSpPr txBox="1"/>
            <p:nvPr/>
          </p:nvSpPr>
          <p:spPr>
            <a:xfrm>
              <a:off x="1597709" y="347247"/>
              <a:ext cx="283770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?</a:t>
              </a:r>
            </a:p>
          </p:txBody>
        </p:sp>
      </p:grpSp>
      <p:sp>
        <p:nvSpPr>
          <p:cNvPr id="768" name="Arrow"/>
          <p:cNvSpPr/>
          <p:nvPr/>
        </p:nvSpPr>
        <p:spPr>
          <a:xfrm rot="5477205">
            <a:off x="410906" y="5603983"/>
            <a:ext cx="1216566" cy="121656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772" name="Group"/>
          <p:cNvGrpSpPr/>
          <p:nvPr/>
        </p:nvGrpSpPr>
        <p:grpSpPr>
          <a:xfrm>
            <a:off x="10689252" y="1150889"/>
            <a:ext cx="2277448" cy="2214691"/>
            <a:chOff x="0" y="0"/>
            <a:chExt cx="2277447" cy="2214690"/>
          </a:xfrm>
        </p:grpSpPr>
        <p:pic>
          <p:nvPicPr>
            <p:cNvPr id="769" name="tau.jpg" descr="tau.jp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2207938" cy="22146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0" name="Rectangle"/>
            <p:cNvSpPr/>
            <p:nvPr/>
          </p:nvSpPr>
          <p:spPr>
            <a:xfrm rot="18800559">
              <a:off x="1510377" y="329513"/>
              <a:ext cx="742202" cy="3884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71" name="?"/>
            <p:cNvSpPr txBox="1"/>
            <p:nvPr/>
          </p:nvSpPr>
          <p:spPr>
            <a:xfrm>
              <a:off x="1597709" y="347247"/>
              <a:ext cx="283770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?</a:t>
              </a:r>
            </a:p>
          </p:txBody>
        </p:sp>
      </p:grpSp>
      <p:grpSp>
        <p:nvGrpSpPr>
          <p:cNvPr id="775" name="Group"/>
          <p:cNvGrpSpPr/>
          <p:nvPr/>
        </p:nvGrpSpPr>
        <p:grpSpPr>
          <a:xfrm>
            <a:off x="11231750" y="3219190"/>
            <a:ext cx="995056" cy="942459"/>
            <a:chOff x="0" y="0"/>
            <a:chExt cx="995054" cy="942458"/>
          </a:xfrm>
        </p:grpSpPr>
        <p:sp>
          <p:nvSpPr>
            <p:cNvPr id="773" name="Rectangle"/>
            <p:cNvSpPr/>
            <p:nvPr/>
          </p:nvSpPr>
          <p:spPr>
            <a:xfrm>
              <a:off x="327898" y="0"/>
              <a:ext cx="339258" cy="94245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74" name="Rectangle"/>
            <p:cNvSpPr/>
            <p:nvPr/>
          </p:nvSpPr>
          <p:spPr>
            <a:xfrm>
              <a:off x="0" y="311011"/>
              <a:ext cx="995055" cy="32043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776" name="ice.jpg" descr="ice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972282" y="4332749"/>
            <a:ext cx="1513991" cy="1306455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Arrow"/>
          <p:cNvSpPr/>
          <p:nvPr/>
        </p:nvSpPr>
        <p:spPr>
          <a:xfrm rot="5477205">
            <a:off x="11093822" y="5928822"/>
            <a:ext cx="1216565" cy="121656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778" name="foton.pdf" descr="foton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126575" y="7268439"/>
            <a:ext cx="1402803" cy="16523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mediacall" nodeType="afterEffect" presetSubtype="0" presetID="1" grpId="1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7994" fill="hold"/>
                                        <p:tgtEl>
                                          <p:spTgt spid="7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50" fill="hold" display="0">
                  <p:stCondLst>
                    <p:cond delay="indefinite"/>
                  </p:stCondLst>
                </p:cTn>
                <p:tgtEl>
                  <p:spTgt spid="755"/>
                </p:tgtEl>
              </p:cMediaNode>
            </p:video>
          </p:childTnLst>
        </p:cTn>
      </p:par>
    </p:tnLst>
    <p:bldLst>
      <p:bldP build="whole" bldLvl="1" animBg="1" rev="0" advAuto="0" spid="776" grpId="8"/>
      <p:bldP build="whole" bldLvl="1" animBg="1" rev="0" advAuto="0" spid="777" grpId="9"/>
      <p:bldP build="whole" bldLvl="1" animBg="1" rev="0" advAuto="0" spid="778" grpId="10"/>
      <p:bldP build="whole" bldLvl="1" animBg="1" rev="0" advAuto="0" spid="755" grpId="11"/>
      <p:bldP build="whole" bldLvl="1" animBg="1" rev="0" advAuto="0" spid="762" grpId="2"/>
      <p:bldP build="whole" bldLvl="1" animBg="1" rev="0" advAuto="0" spid="768" grpId="4"/>
      <p:bldP build="whole" bldLvl="1" animBg="1" rev="0" advAuto="0" spid="775" grpId="7"/>
      <p:bldP build="whole" bldLvl="1" animBg="1" rev="0" advAuto="0" spid="759" grpId="1"/>
      <p:bldP build="whole" bldLvl="1" animBg="1" rev="0" advAuto="0" spid="763" grpId="3"/>
      <p:bldP build="whole" bldLvl="1" animBg="1" rev="0" advAuto="0" spid="772" grpId="6"/>
      <p:bldP build="whole" bldLvl="1" animBg="1" rev="0" advAuto="0" spid="767" grpId="5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82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83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84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86" name="IceCube Neutrino Observatory"/>
          <p:cNvSpPr/>
          <p:nvPr/>
        </p:nvSpPr>
        <p:spPr>
          <a:xfrm>
            <a:off x="722661" y="190500"/>
            <a:ext cx="10997515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IceCube Neutrino Observatory</a:t>
            </a:r>
          </a:p>
        </p:txBody>
      </p:sp>
      <p:pic>
        <p:nvPicPr>
          <p:cNvPr id="787" name="Screen Shot 2018-11-06 at 12.23.31 PM.png" descr="Screen Shot 2018-11-06 at 12.23.3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6318" y="3232150"/>
            <a:ext cx="10490201" cy="328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91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92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93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95" name="The Particle Zoo"/>
          <p:cNvSpPr/>
          <p:nvPr/>
        </p:nvSpPr>
        <p:spPr>
          <a:xfrm>
            <a:off x="722661" y="190500"/>
            <a:ext cx="10997515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The Particle Zoo</a:t>
            </a:r>
          </a:p>
        </p:txBody>
      </p:sp>
      <p:pic>
        <p:nvPicPr>
          <p:cNvPr id="79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34805" y="1112617"/>
            <a:ext cx="5335190" cy="6046549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https://www.particlezoo.net/"/>
          <p:cNvSpPr txBox="1"/>
          <p:nvPr/>
        </p:nvSpPr>
        <p:spPr>
          <a:xfrm>
            <a:off x="4368190" y="7619714"/>
            <a:ext cx="4268420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https://www.particlezoo.net/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01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02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03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804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05" name="THANKS!!"/>
          <p:cNvSpPr/>
          <p:nvPr/>
        </p:nvSpPr>
        <p:spPr>
          <a:xfrm>
            <a:off x="722661" y="190500"/>
            <a:ext cx="10997515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THANKS!!</a:t>
            </a:r>
          </a:p>
        </p:txBody>
      </p:sp>
      <p:pic>
        <p:nvPicPr>
          <p:cNvPr id="806" name="thanks.gif" descr="thanks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3642" y="1163417"/>
            <a:ext cx="10997516" cy="8056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809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0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1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12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813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4" name="References"/>
          <p:cNvSpPr/>
          <p:nvPr/>
        </p:nvSpPr>
        <p:spPr>
          <a:xfrm>
            <a:off x="722661" y="190500"/>
            <a:ext cx="10997515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References </a:t>
            </a:r>
          </a:p>
        </p:txBody>
      </p:sp>
      <p:sp>
        <p:nvSpPr>
          <p:cNvPr id="815" name="• Cowan, Jr., C. L., Reines, F., Harrison, F. B., Kruse, H. W. and McGuire, A. D., Detection of the Free Neutrino: A Confirmation. Science. 1956.…"/>
          <p:cNvSpPr txBox="1"/>
          <p:nvPr/>
        </p:nvSpPr>
        <p:spPr>
          <a:xfrm>
            <a:off x="271628" y="1801470"/>
            <a:ext cx="12461544" cy="6630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457200">
              <a:lnSpc>
                <a:spcPts val="3900"/>
              </a:lnSpc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• </a:t>
            </a:r>
            <a:r>
              <a:t>Cowan, Jr., C. L., Reines, F., Harrison, F. B., Kruse, H. W. and McGuire, A. D., Detection of the Free Neutrino: A Confirmation. Science. 1956. 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3900"/>
              </a:lnSpc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• </a:t>
            </a:r>
            <a:r>
              <a:t>Griffiths,D.IntroductiontoElementaryParticlePhysics.Secondedition,Wiley-VCHVer- lag GmbH &amp; Co. KGaA, Weinheim. ISBN 978-3-527-40601-2. 2008 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39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/>
              <a:t>Bravo, S., </a:t>
            </a:r>
            <a:r>
              <a:t>No neutrino emission from a binary neutron star merger, available at </a:t>
            </a:r>
            <a:r>
              <a:rPr b="0" u="sng">
                <a:uFill>
                  <a:solidFill>
                    <a:srgbClr val="0000EE"/>
                  </a:solidFill>
                </a:uFill>
                <a:hlinkClick r:id="rId4" invalidUrl="" action="" tgtFrame="" tooltip="" history="1" highlightClick="0" endSnd="0"/>
              </a:rPr>
              <a:t>http://icecube.wisc.edu/news/view/539</a:t>
            </a:r>
            <a:endParaRPr b="0"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3900"/>
              </a:lnSpc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• </a:t>
            </a:r>
            <a:r>
              <a:t>Rajasekaran, G., THE STORY OF THE NEUTRINO, available at </a:t>
            </a:r>
            <a:r>
              <a:rPr u="sng">
                <a:uFill>
                  <a:solidFill>
                    <a:srgbClr val="0000EE"/>
                  </a:solidFill>
                </a:uFill>
                <a:hlinkClick r:id="rId5" invalidUrl="" action="" tgtFrame="" tooltip="" history="1" highlightClick="0" endSnd="0"/>
              </a:rPr>
              <a:t>https://arxiv.org/pdf/1606.08715.pdf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3900"/>
              </a:lnSpc>
              <a:defRPr b="0" u="sng">
                <a:uFill>
                  <a:solidFill>
                    <a:srgbClr val="0000E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u="none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>
                <a:hlinkClick r:id="rId6" invalidUrl="" action="" tgtFrame="" tooltip="" history="1" highlightClick="0" endSnd="0"/>
              </a:rPr>
              <a:t>https://www.particlezoo.net</a:t>
            </a:r>
            <a:endParaRPr sz="1200" u="none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3900"/>
              </a:lnSpc>
              <a:defRPr b="0" u="sng">
                <a:uFill>
                  <a:solidFill>
                    <a:srgbClr val="0000E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u="none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u="none"/>
              <a:t>Pavlović , Z., Neutrino beams and sources, available at </a:t>
            </a:r>
            <a:r>
              <a:rPr>
                <a:hlinkClick r:id="rId7" invalidUrl="" action="" tgtFrame="" tooltip="" history="1" highlightClick="0" endSnd="0"/>
              </a:rPr>
              <a:t>http://npc.fnal.gov/wp-content/uploads/2017/06/2016-Zarko-Pavlovic-Sources.pdf</a:t>
            </a:r>
            <a:endParaRPr sz="1200" u="none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3900"/>
              </a:lnSpc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• </a:t>
            </a:r>
            <a:r>
              <a:t>Scholberg, K., Supernova Neutrino Detection , available at </a:t>
            </a:r>
            <a:r>
              <a:rPr u="sng">
                <a:uFill>
                  <a:solidFill>
                    <a:srgbClr val="0000EE"/>
                  </a:solidFill>
                </a:uFill>
                <a:hlinkClick r:id="rId8" invalidUrl="" action="" tgtFrame="" tooltip="" history="1" highlightClick="0" endSnd="0"/>
              </a:rPr>
              <a:t>https://arxiv.org/pdf/1205.6003.pdf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3900"/>
              </a:lnSpc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• </a:t>
            </a:r>
            <a:r>
              <a:t>Hirata, K., </a:t>
            </a:r>
            <a:r>
              <a:rPr i="1"/>
              <a:t>et. al , </a:t>
            </a:r>
            <a:r>
              <a:t>Observation of a neutrino burst from the supernova SN1987A, available at </a:t>
            </a:r>
            <a:r>
              <a:rPr u="sng">
                <a:uFill>
                  <a:solidFill>
                    <a:srgbClr val="0000EE"/>
                  </a:solidFill>
                </a:uFill>
                <a:hlinkClick r:id="rId9" invalidUrl="" action="" tgtFrame="" tooltip="" history="1" highlightClick="0" endSnd="0"/>
              </a:rPr>
              <a:t>https://journals.aps.org/prl/pdf/10.1103/PhysRevLett.58.1490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3900"/>
              </a:lnSpc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• </a:t>
            </a:r>
            <a:r>
              <a:t>Kouchner, A., High Energy Neutrino Astronomy and Neutrino Telescopes, available at 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3900"/>
              </a:lnSpc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t>     http://iopscience.iop.org/article/10.1088/1742-6596/593/1/012008/pdf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9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0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21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Rectangle"/>
          <p:cNvSpPr/>
          <p:nvPr/>
        </p:nvSpPr>
        <p:spPr>
          <a:xfrm>
            <a:off x="0" y="3954682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3" name="Backup"/>
          <p:cNvSpPr/>
          <p:nvPr/>
        </p:nvSpPr>
        <p:spPr>
          <a:xfrm>
            <a:off x="722661" y="3954682"/>
            <a:ext cx="10997515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Backup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826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7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8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29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830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1" name="Matter- Antimatter Asymmetry"/>
          <p:cNvSpPr/>
          <p:nvPr/>
        </p:nvSpPr>
        <p:spPr>
          <a:xfrm>
            <a:off x="722661" y="190500"/>
            <a:ext cx="10997515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Matter- Antimatter Asymmetry</a:t>
            </a:r>
          </a:p>
        </p:txBody>
      </p:sp>
      <p:pic>
        <p:nvPicPr>
          <p:cNvPr id="832" name="before-big-bang-3.jpg" descr="before-big-bang-3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1051" y="1499642"/>
            <a:ext cx="8482698" cy="47697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36" name="Group"/>
          <p:cNvGrpSpPr/>
          <p:nvPr/>
        </p:nvGrpSpPr>
        <p:grpSpPr>
          <a:xfrm>
            <a:off x="677391" y="6518397"/>
            <a:ext cx="4534361" cy="2401746"/>
            <a:chOff x="0" y="0"/>
            <a:chExt cx="4534360" cy="2401745"/>
          </a:xfrm>
        </p:grpSpPr>
        <p:pic>
          <p:nvPicPr>
            <p:cNvPr id="833" name="muon.jpg" descr="muon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68883" y="519945"/>
              <a:ext cx="2165478" cy="1881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4" name="muon.jpg" descr="muon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519945"/>
              <a:ext cx="2165477" cy="1881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5" name="Particles"/>
            <p:cNvSpPr/>
            <p:nvPr/>
          </p:nvSpPr>
          <p:spPr>
            <a:xfrm>
              <a:off x="576566" y="0"/>
              <a:ext cx="3177820" cy="519946"/>
            </a:xfrm>
            <a:prstGeom prst="roundRect">
              <a:avLst>
                <a:gd name="adj" fmla="val 36638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Particles</a:t>
              </a:r>
            </a:p>
          </p:txBody>
        </p:sp>
      </p:grpSp>
      <p:grpSp>
        <p:nvGrpSpPr>
          <p:cNvPr id="840" name="Group"/>
          <p:cNvGrpSpPr/>
          <p:nvPr/>
        </p:nvGrpSpPr>
        <p:grpSpPr>
          <a:xfrm>
            <a:off x="7871817" y="6518397"/>
            <a:ext cx="4567437" cy="2116562"/>
            <a:chOff x="0" y="0"/>
            <a:chExt cx="4567435" cy="2116561"/>
          </a:xfrm>
        </p:grpSpPr>
        <p:pic>
          <p:nvPicPr>
            <p:cNvPr id="837" name="Screen Shot 2019-10-15 at 11.10.51 AM.png" descr="Screen Shot 2019-10-15 at 11.10.51 AM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95735" y="519945"/>
              <a:ext cx="2171701" cy="15966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8" name="Screen Shot 2019-10-15 at 11.10.51 AM.png" descr="Screen Shot 2019-10-15 at 11.10.51 AM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519945"/>
              <a:ext cx="2171700" cy="15966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9" name="Antiparticles"/>
            <p:cNvSpPr/>
            <p:nvPr/>
          </p:nvSpPr>
          <p:spPr>
            <a:xfrm>
              <a:off x="806825" y="0"/>
              <a:ext cx="3177820" cy="519946"/>
            </a:xfrm>
            <a:prstGeom prst="roundRect">
              <a:avLst>
                <a:gd name="adj" fmla="val 36638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Antiparticles</a:t>
              </a:r>
            </a:p>
          </p:txBody>
        </p:sp>
      </p:grpSp>
      <p:sp>
        <p:nvSpPr>
          <p:cNvPr id="841" name="Line"/>
          <p:cNvSpPr/>
          <p:nvPr/>
        </p:nvSpPr>
        <p:spPr>
          <a:xfrm>
            <a:off x="7096093" y="4892018"/>
            <a:ext cx="1547086" cy="1829185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42" name="Line"/>
          <p:cNvSpPr/>
          <p:nvPr/>
        </p:nvSpPr>
        <p:spPr>
          <a:xfrm flipH="1">
            <a:off x="4430850" y="5095103"/>
            <a:ext cx="1542650" cy="1423295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2" grpId="1"/>
      <p:bldP build="whole" bldLvl="1" animBg="1" rev="0" advAuto="0" spid="841" grpId="4"/>
      <p:bldP build="whole" bldLvl="1" animBg="1" rev="0" advAuto="0" spid="836" grpId="3"/>
      <p:bldP build="whole" bldLvl="1" animBg="1" rev="0" advAuto="0" spid="842" grpId="2"/>
      <p:bldP build="whole" bldLvl="1" animBg="1" rev="0" advAuto="0" spid="840" grpId="5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46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47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48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50" name="Matter- Antimatter Asymmetry"/>
          <p:cNvSpPr/>
          <p:nvPr/>
        </p:nvSpPr>
        <p:spPr>
          <a:xfrm>
            <a:off x="722661" y="190500"/>
            <a:ext cx="10997515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Matter- Antimatter Asymmetry</a:t>
            </a:r>
          </a:p>
        </p:txBody>
      </p:sp>
      <p:pic>
        <p:nvPicPr>
          <p:cNvPr id="851" name="muon.jpg" descr="muon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54" y="2348400"/>
            <a:ext cx="2165477" cy="188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2" name="Screen Shot 2019-10-15 at 11.10.51 AM.png" descr="Screen Shot 2019-10-15 at 11.10.51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34154" y="2490992"/>
            <a:ext cx="2171701" cy="15966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5" name="Group"/>
          <p:cNvGrpSpPr/>
          <p:nvPr/>
        </p:nvGrpSpPr>
        <p:grpSpPr>
          <a:xfrm>
            <a:off x="3015230" y="2818071"/>
            <a:ext cx="995056" cy="942459"/>
            <a:chOff x="0" y="0"/>
            <a:chExt cx="995054" cy="942458"/>
          </a:xfrm>
        </p:grpSpPr>
        <p:sp>
          <p:nvSpPr>
            <p:cNvPr id="853" name="Rectangle"/>
            <p:cNvSpPr/>
            <p:nvPr/>
          </p:nvSpPr>
          <p:spPr>
            <a:xfrm>
              <a:off x="327898" y="0"/>
              <a:ext cx="339258" cy="94245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54" name="Rectangle"/>
            <p:cNvSpPr/>
            <p:nvPr/>
          </p:nvSpPr>
          <p:spPr>
            <a:xfrm>
              <a:off x="0" y="311011"/>
              <a:ext cx="995055" cy="32043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856" name="Arrow"/>
          <p:cNvSpPr/>
          <p:nvPr/>
        </p:nvSpPr>
        <p:spPr>
          <a:xfrm>
            <a:off x="6966320" y="2681017"/>
            <a:ext cx="1479942" cy="121656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859" name="Group"/>
          <p:cNvGrpSpPr/>
          <p:nvPr/>
        </p:nvGrpSpPr>
        <p:grpSpPr>
          <a:xfrm>
            <a:off x="8757651" y="2435261"/>
            <a:ext cx="3397395" cy="1652347"/>
            <a:chOff x="0" y="0"/>
            <a:chExt cx="3397394" cy="1652346"/>
          </a:xfrm>
        </p:grpSpPr>
        <p:pic>
          <p:nvPicPr>
            <p:cNvPr id="857" name="foton.pdf" descr="foton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994592" y="0"/>
              <a:ext cx="1402803" cy="16523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8" name="foton.pdf" descr="foton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402802" cy="16523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60" name="There should be only photons left!!!"/>
          <p:cNvSpPr/>
          <p:nvPr/>
        </p:nvSpPr>
        <p:spPr>
          <a:xfrm>
            <a:off x="3289295" y="5410251"/>
            <a:ext cx="6484312" cy="1790644"/>
          </a:xfrm>
          <a:prstGeom prst="roundRect">
            <a:avLst>
              <a:gd name="adj" fmla="val 1575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There should be only photons left!!!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59" grpId="5"/>
      <p:bldP build="whole" bldLvl="1" animBg="1" rev="0" advAuto="0" spid="852" grpId="3"/>
      <p:bldP build="whole" bldLvl="1" animBg="1" rev="0" advAuto="0" spid="855" grpId="2"/>
      <p:bldP build="whole" bldLvl="1" animBg="1" rev="0" advAuto="0" spid="851" grpId="1"/>
      <p:bldP build="whole" bldLvl="1" animBg="1" rev="0" advAuto="0" spid="856" grpId="4"/>
      <p:bldP build="whole" bldLvl="1" animBg="1" rev="0" advAuto="0" spid="860" grpId="6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863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4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5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66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867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8" name="Matter- Antimatter Asymmetry"/>
          <p:cNvSpPr/>
          <p:nvPr/>
        </p:nvSpPr>
        <p:spPr>
          <a:xfrm>
            <a:off x="722661" y="190500"/>
            <a:ext cx="10997515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Matter- Antimatter Asymmetry</a:t>
            </a:r>
          </a:p>
        </p:txBody>
      </p:sp>
      <p:grpSp>
        <p:nvGrpSpPr>
          <p:cNvPr id="876" name="Group"/>
          <p:cNvGrpSpPr/>
          <p:nvPr/>
        </p:nvGrpSpPr>
        <p:grpSpPr>
          <a:xfrm>
            <a:off x="140010" y="2344138"/>
            <a:ext cx="12491787" cy="2480057"/>
            <a:chOff x="0" y="0"/>
            <a:chExt cx="12491785" cy="2480055"/>
          </a:xfrm>
        </p:grpSpPr>
        <p:grpSp>
          <p:nvGrpSpPr>
            <p:cNvPr id="871" name="Group"/>
            <p:cNvGrpSpPr/>
            <p:nvPr/>
          </p:nvGrpSpPr>
          <p:grpSpPr>
            <a:xfrm>
              <a:off x="0" y="101195"/>
              <a:ext cx="4043192" cy="2277666"/>
              <a:chOff x="0" y="0"/>
              <a:chExt cx="4043191" cy="2277664"/>
            </a:xfrm>
          </p:grpSpPr>
          <p:pic>
            <p:nvPicPr>
              <p:cNvPr id="869" name="muon_neutrino.jpg" descr="muon_neutrino.jp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4043192" cy="22776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70" name="PinClipart.com_bunny-face-clipart_1372253.png" descr="PinClipart.com_bunny-face-clipart_1372253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627605" y="1769907"/>
                <a:ext cx="664528" cy="4374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72" name="Arrow"/>
            <p:cNvSpPr/>
            <p:nvPr/>
          </p:nvSpPr>
          <p:spPr>
            <a:xfrm>
              <a:off x="3943276" y="891189"/>
              <a:ext cx="5231858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875" name="Group"/>
            <p:cNvGrpSpPr/>
            <p:nvPr/>
          </p:nvGrpSpPr>
          <p:grpSpPr>
            <a:xfrm>
              <a:off x="9462828" y="0"/>
              <a:ext cx="3028958" cy="2480056"/>
              <a:chOff x="0" y="0"/>
              <a:chExt cx="3028956" cy="2480055"/>
            </a:xfrm>
          </p:grpSpPr>
          <p:pic>
            <p:nvPicPr>
              <p:cNvPr id="873" name="tau_neutrino.jpg" descr="tau_neutrino.jp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3028957" cy="24800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74" name="kissclipart-strawberry-clipart-strawberry-vegetable-35093eab7350c9bb.png" descr="kissclipart-strawberry-clipart-strawberry-vegetable-35093eab7350c9bb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884073" y="1569288"/>
                <a:ext cx="635001" cy="635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84" name="Group"/>
          <p:cNvGrpSpPr/>
          <p:nvPr/>
        </p:nvGrpSpPr>
        <p:grpSpPr>
          <a:xfrm>
            <a:off x="915296" y="5528338"/>
            <a:ext cx="11851007" cy="2491948"/>
            <a:chOff x="0" y="0"/>
            <a:chExt cx="11851005" cy="2491946"/>
          </a:xfrm>
        </p:grpSpPr>
        <p:grpSp>
          <p:nvGrpSpPr>
            <p:cNvPr id="879" name="Group"/>
            <p:cNvGrpSpPr/>
            <p:nvPr/>
          </p:nvGrpSpPr>
          <p:grpSpPr>
            <a:xfrm>
              <a:off x="8298656" y="0"/>
              <a:ext cx="3552350" cy="2491947"/>
              <a:chOff x="0" y="0"/>
              <a:chExt cx="3552349" cy="2491946"/>
            </a:xfrm>
          </p:grpSpPr>
          <p:pic>
            <p:nvPicPr>
              <p:cNvPr id="877" name="Screen Shot 2019-10-15 at 11.21.42 AM.png" descr="Screen Shot 2019-10-15 at 11.21.42 AM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3552350" cy="249194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78" name="kissclipart-strawberry-clipart-strawberry-vegetable-35093eab7350c9bb.png" descr="kissclipart-strawberry-clipart-strawberry-vegetable-35093eab7350c9bb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136958" y="1856946"/>
                <a:ext cx="635001" cy="635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82" name="Group"/>
            <p:cNvGrpSpPr/>
            <p:nvPr/>
          </p:nvGrpSpPr>
          <p:grpSpPr>
            <a:xfrm>
              <a:off x="0" y="94193"/>
              <a:ext cx="3267906" cy="2397754"/>
              <a:chOff x="0" y="0"/>
              <a:chExt cx="3267905" cy="2397753"/>
            </a:xfrm>
          </p:grpSpPr>
          <p:pic>
            <p:nvPicPr>
              <p:cNvPr id="880" name="Screen Shot 2019-10-15 at 11.21.56 AM.png" descr="Screen Shot 2019-10-15 at 11.21.56 AM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3267906" cy="239775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1" name="PinClipart.com_bunny-face-clipart_1372253.png" descr="PinClipart.com_bunny-face-clipart_1372253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911428" y="1752588"/>
                <a:ext cx="635001" cy="4180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83" name="Arrow"/>
            <p:cNvSpPr/>
            <p:nvPr/>
          </p:nvSpPr>
          <p:spPr>
            <a:xfrm>
              <a:off x="3167990" y="895598"/>
              <a:ext cx="5231858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888" name="Group"/>
          <p:cNvGrpSpPr/>
          <p:nvPr/>
        </p:nvGrpSpPr>
        <p:grpSpPr>
          <a:xfrm>
            <a:off x="5552042" y="4454528"/>
            <a:ext cx="2027348" cy="2026543"/>
            <a:chOff x="0" y="0"/>
            <a:chExt cx="2027346" cy="2026542"/>
          </a:xfrm>
        </p:grpSpPr>
        <p:sp>
          <p:nvSpPr>
            <p:cNvPr id="885" name="Rectangle"/>
            <p:cNvSpPr/>
            <p:nvPr/>
          </p:nvSpPr>
          <p:spPr>
            <a:xfrm>
              <a:off x="0" y="407837"/>
              <a:ext cx="2027347" cy="4599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86" name="Rectangle"/>
            <p:cNvSpPr/>
            <p:nvPr/>
          </p:nvSpPr>
          <p:spPr>
            <a:xfrm>
              <a:off x="0" y="1085406"/>
              <a:ext cx="2027347" cy="45990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87" name="Rectangle"/>
            <p:cNvSpPr/>
            <p:nvPr/>
          </p:nvSpPr>
          <p:spPr>
            <a:xfrm rot="18561216">
              <a:off x="-130481" y="783321"/>
              <a:ext cx="2243679" cy="45990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8" grpId="2"/>
      <p:bldP build="whole" bldLvl="1" animBg="1" rev="0" advAuto="0" spid="884" grpId="3"/>
      <p:bldP build="whole" bldLvl="1" animBg="1" rev="0" advAuto="0" spid="87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Kinetic Energy ?"/>
          <p:cNvSpPr/>
          <p:nvPr/>
        </p:nvSpPr>
        <p:spPr>
          <a:xfrm>
            <a:off x="10203251" y="7821217"/>
            <a:ext cx="2068153" cy="922119"/>
          </a:xfrm>
          <a:prstGeom prst="roundRect">
            <a:avLst>
              <a:gd name="adj" fmla="val 2065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1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Kinetic Energy ?</a:t>
            </a:r>
          </a:p>
        </p:txBody>
      </p:sp>
      <p:sp>
        <p:nvSpPr>
          <p:cNvPr id="142" name="793 keV"/>
          <p:cNvSpPr/>
          <p:nvPr/>
        </p:nvSpPr>
        <p:spPr>
          <a:xfrm>
            <a:off x="10203251" y="7821217"/>
            <a:ext cx="2068153" cy="922119"/>
          </a:xfrm>
          <a:prstGeom prst="roundRect">
            <a:avLst>
              <a:gd name="adj" fmla="val 2065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793 keV</a:t>
            </a:r>
          </a:p>
        </p:txBody>
      </p:sp>
      <p:pic>
        <p:nvPicPr>
          <p:cNvPr id="143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5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12553354" y="9239106"/>
            <a:ext cx="248464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47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9" name="The Beta Decay"/>
          <p:cNvSpPr/>
          <p:nvPr/>
        </p:nvSpPr>
        <p:spPr>
          <a:xfrm>
            <a:off x="722661" y="190500"/>
            <a:ext cx="10820288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The Beta Decay</a:t>
            </a:r>
          </a:p>
        </p:txBody>
      </p:sp>
      <p:sp>
        <p:nvSpPr>
          <p:cNvPr id="150" name="Arrow"/>
          <p:cNvSpPr/>
          <p:nvPr/>
        </p:nvSpPr>
        <p:spPr>
          <a:xfrm>
            <a:off x="3447862" y="2883916"/>
            <a:ext cx="172554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53" name="Group"/>
          <p:cNvGrpSpPr/>
          <p:nvPr/>
        </p:nvGrpSpPr>
        <p:grpSpPr>
          <a:xfrm>
            <a:off x="8445092" y="2883916"/>
            <a:ext cx="1270001" cy="1270001"/>
            <a:chOff x="0" y="0"/>
            <a:chExt cx="1270000" cy="1270000"/>
          </a:xfrm>
        </p:grpSpPr>
        <p:sp>
          <p:nvSpPr>
            <p:cNvPr id="151" name="Rectangle"/>
            <p:cNvSpPr/>
            <p:nvPr/>
          </p:nvSpPr>
          <p:spPr>
            <a:xfrm>
              <a:off x="418501" y="0"/>
              <a:ext cx="432999" cy="127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0" y="419100"/>
              <a:ext cx="1270000" cy="4318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154" name="neutron.jpg" descr="neutron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332" y="2385459"/>
            <a:ext cx="2969754" cy="229301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939,565 keV"/>
          <p:cNvSpPr/>
          <p:nvPr/>
        </p:nvSpPr>
        <p:spPr>
          <a:xfrm>
            <a:off x="414884" y="5173134"/>
            <a:ext cx="2068153" cy="922118"/>
          </a:xfrm>
          <a:prstGeom prst="roundRect">
            <a:avLst>
              <a:gd name="adj" fmla="val 2065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939,565 keV</a:t>
            </a:r>
          </a:p>
        </p:txBody>
      </p:sp>
      <p:pic>
        <p:nvPicPr>
          <p:cNvPr id="156" name="proton.jpg" descr="proton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83717" y="2369566"/>
            <a:ext cx="2894482" cy="22987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938,272 keV"/>
          <p:cNvSpPr/>
          <p:nvPr/>
        </p:nvSpPr>
        <p:spPr>
          <a:xfrm>
            <a:off x="5637592" y="5173134"/>
            <a:ext cx="2068153" cy="922118"/>
          </a:xfrm>
          <a:prstGeom prst="roundRect">
            <a:avLst>
              <a:gd name="adj" fmla="val 2065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938,272 keV</a:t>
            </a:r>
          </a:p>
        </p:txBody>
      </p:sp>
      <p:pic>
        <p:nvPicPr>
          <p:cNvPr id="158" name="electron1.jpg" descr="electron1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14395" y="2071116"/>
            <a:ext cx="2895601" cy="2895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500 keV"/>
          <p:cNvSpPr/>
          <p:nvPr/>
        </p:nvSpPr>
        <p:spPr>
          <a:xfrm>
            <a:off x="10203251" y="5173134"/>
            <a:ext cx="2068153" cy="922118"/>
          </a:xfrm>
          <a:prstGeom prst="roundRect">
            <a:avLst>
              <a:gd name="adj" fmla="val 2065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500 keV</a:t>
            </a:r>
          </a:p>
        </p:txBody>
      </p:sp>
      <p:grpSp>
        <p:nvGrpSpPr>
          <p:cNvPr id="162" name="Group"/>
          <p:cNvGrpSpPr/>
          <p:nvPr/>
        </p:nvGrpSpPr>
        <p:grpSpPr>
          <a:xfrm>
            <a:off x="10627195" y="6325036"/>
            <a:ext cx="1270001" cy="1270001"/>
            <a:chOff x="0" y="0"/>
            <a:chExt cx="1270000" cy="1270000"/>
          </a:xfrm>
        </p:grpSpPr>
        <p:sp>
          <p:nvSpPr>
            <p:cNvPr id="160" name="Rectangle"/>
            <p:cNvSpPr/>
            <p:nvPr/>
          </p:nvSpPr>
          <p:spPr>
            <a:xfrm>
              <a:off x="418501" y="0"/>
              <a:ext cx="432999" cy="127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0" y="419100"/>
              <a:ext cx="1270000" cy="4318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63" name="Rounded Rectangle"/>
          <p:cNvSpPr/>
          <p:nvPr/>
        </p:nvSpPr>
        <p:spPr>
          <a:xfrm>
            <a:off x="4988330" y="7647276"/>
            <a:ext cx="3885257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14:m>
              <m:oMathPara>
                <m:oMathParaPr>
                  <m:jc m:val="right"/>
                </m:oMathParaPr>
                <m:oMath>
                  <m:r>
                    <a:rPr xmlns:a="http://schemas.openxmlformats.org/drawingml/2006/main" sz="26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939565</m:t>
                  </m:r>
                  <m:r>
                    <a:rPr xmlns:a="http://schemas.openxmlformats.org/drawingml/2006/main" sz="26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26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938272</m:t>
                  </m:r>
                  <m:r>
                    <a:rPr xmlns:a="http://schemas.openxmlformats.org/drawingml/2006/main" sz="26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26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500</m:t>
                  </m:r>
                  <m:r>
                    <a:rPr xmlns:a="http://schemas.openxmlformats.org/drawingml/2006/main" sz="26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" grpId="7"/>
      <p:bldP build="whole" bldLvl="1" animBg="1" rev="0" advAuto="0" spid="159" grpId="8"/>
      <p:bldP build="whole" bldLvl="1" animBg="1" rev="0" advAuto="0" spid="153" grpId="4"/>
      <p:bldP build="whole" bldLvl="1" animBg="1" rev="0" advAuto="0" spid="155" grpId="6"/>
      <p:bldP build="whole" bldLvl="1" animBg="1" rev="0" advAuto="0" spid="154" grpId="1"/>
      <p:bldP build="whole" bldLvl="1" animBg="1" rev="0" advAuto="0" spid="150" grpId="2"/>
      <p:bldP build="whole" bldLvl="1" animBg="1" rev="0" advAuto="0" spid="163" grpId="11"/>
      <p:bldP build="whole" bldLvl="1" animBg="1" rev="0" advAuto="0" spid="158" grpId="5"/>
      <p:bldP build="whole" bldLvl="1" animBg="1" rev="0" advAuto="0" spid="142" grpId="12"/>
      <p:bldP build="whole" bldLvl="1" animBg="1" rev="0" advAuto="0" spid="141" grpId="10"/>
      <p:bldP build="whole" bldLvl="1" animBg="1" rev="0" advAuto="0" spid="156" grpId="3"/>
      <p:bldP build="whole" bldLvl="1" animBg="1" rev="0" advAuto="0" spid="162" grpId="9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roup"/>
          <p:cNvGrpSpPr/>
          <p:nvPr/>
        </p:nvGrpSpPr>
        <p:grpSpPr>
          <a:xfrm>
            <a:off x="7427062" y="2055773"/>
            <a:ext cx="5108084" cy="6824877"/>
            <a:chOff x="0" y="0"/>
            <a:chExt cx="5108083" cy="6824875"/>
          </a:xfrm>
        </p:grpSpPr>
        <p:grpSp>
          <p:nvGrpSpPr>
            <p:cNvPr id="892" name="Group"/>
            <p:cNvGrpSpPr/>
            <p:nvPr/>
          </p:nvGrpSpPr>
          <p:grpSpPr>
            <a:xfrm>
              <a:off x="0" y="1804774"/>
              <a:ext cx="2809563" cy="1582721"/>
              <a:chOff x="0" y="0"/>
              <a:chExt cx="2809562" cy="1582720"/>
            </a:xfrm>
          </p:grpSpPr>
          <p:pic>
            <p:nvPicPr>
              <p:cNvPr id="890" name="muon_neutrino.jpg" descr="muon_neutrino.jp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809563" cy="15827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1" name="PinClipart.com_bunny-face-clipart_1372253.png" descr="PinClipart.com_bunny-face-clipart_1372253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825889" y="1229886"/>
                <a:ext cx="461772" cy="304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95" name="Group"/>
            <p:cNvGrpSpPr/>
            <p:nvPr/>
          </p:nvGrpSpPr>
          <p:grpSpPr>
            <a:xfrm>
              <a:off x="2809562" y="1675148"/>
              <a:ext cx="2158790" cy="1767579"/>
              <a:chOff x="0" y="0"/>
              <a:chExt cx="2158789" cy="1767577"/>
            </a:xfrm>
          </p:grpSpPr>
          <p:pic>
            <p:nvPicPr>
              <p:cNvPr id="893" name="tau_neutrino.jpg" descr="tau_neutrino.jp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2158790" cy="17675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4" name="kissclipart-strawberry-clipart-strawberry-vegetable-35093eab7350c9bb.png" descr="kissclipart-strawberry-clipart-strawberry-vegetable-35093eab7350c9bb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42811" y="1118458"/>
                <a:ext cx="452576" cy="4525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98" name="Group"/>
            <p:cNvGrpSpPr/>
            <p:nvPr/>
          </p:nvGrpSpPr>
          <p:grpSpPr>
            <a:xfrm>
              <a:off x="2712133" y="3491712"/>
              <a:ext cx="2256219" cy="1582721"/>
              <a:chOff x="0" y="0"/>
              <a:chExt cx="2256217" cy="1582720"/>
            </a:xfrm>
          </p:grpSpPr>
          <p:pic>
            <p:nvPicPr>
              <p:cNvPr id="896" name="Screen Shot 2019-10-15 at 11.21.42 AM.png" descr="Screen Shot 2019-10-15 at 11.21.42 AM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2256218" cy="15827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7" name="kissclipart-strawberry-clipart-strawberry-vegetable-35093eab7350c9bb.png" descr="kissclipart-strawberry-clipart-strawberry-vegetable-35093eab7350c9bb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57255" y="1179409"/>
                <a:ext cx="403311" cy="4033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01" name="Group"/>
            <p:cNvGrpSpPr/>
            <p:nvPr/>
          </p:nvGrpSpPr>
          <p:grpSpPr>
            <a:xfrm>
              <a:off x="746652" y="5459131"/>
              <a:ext cx="1861378" cy="1365745"/>
              <a:chOff x="0" y="0"/>
              <a:chExt cx="1861377" cy="1365744"/>
            </a:xfrm>
          </p:grpSpPr>
          <p:pic>
            <p:nvPicPr>
              <p:cNvPr id="899" name="Screen Shot 2019-10-15 at 11.21.56 AM.png" descr="Screen Shot 2019-10-15 at 11.21.56 AM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1861378" cy="13657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0" name="PinClipart.com_bunny-face-clipart_1372253.png" descr="PinClipart.com_bunny-face-clipart_1372253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088736" y="998262"/>
                <a:ext cx="361693" cy="2381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04" name="Group"/>
            <p:cNvGrpSpPr/>
            <p:nvPr/>
          </p:nvGrpSpPr>
          <p:grpSpPr>
            <a:xfrm>
              <a:off x="0" y="0"/>
              <a:ext cx="2809563" cy="1582721"/>
              <a:chOff x="0" y="0"/>
              <a:chExt cx="2809562" cy="1582720"/>
            </a:xfrm>
          </p:grpSpPr>
          <p:pic>
            <p:nvPicPr>
              <p:cNvPr id="902" name="muon_neutrino.jpg" descr="muon_neutrino.jp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809563" cy="15827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3" name="PinClipart.com_bunny-face-clipart_1372253.png" descr="PinClipart.com_bunny-face-clipart_1372253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825889" y="1229886"/>
                <a:ext cx="461772" cy="304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07" name="Group"/>
            <p:cNvGrpSpPr/>
            <p:nvPr/>
          </p:nvGrpSpPr>
          <p:grpSpPr>
            <a:xfrm>
              <a:off x="2713696" y="5310500"/>
              <a:ext cx="2158790" cy="1514376"/>
              <a:chOff x="0" y="0"/>
              <a:chExt cx="2158788" cy="1514374"/>
            </a:xfrm>
          </p:grpSpPr>
          <p:pic>
            <p:nvPicPr>
              <p:cNvPr id="905" name="Screen Shot 2019-10-15 at 11.21.42 AM.png" descr="Screen Shot 2019-10-15 at 11.21.42 AM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2158789" cy="15143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6" name="kissclipart-strawberry-clipart-strawberry-vegetable-35093eab7350c9bb.png" descr="kissclipart-strawberry-clipart-strawberry-vegetable-35093eab7350c9bb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298645" y="1128480"/>
                <a:ext cx="385895" cy="3858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10" name="Group"/>
            <p:cNvGrpSpPr/>
            <p:nvPr/>
          </p:nvGrpSpPr>
          <p:grpSpPr>
            <a:xfrm>
              <a:off x="494015" y="3598016"/>
              <a:ext cx="2256219" cy="1582721"/>
              <a:chOff x="0" y="0"/>
              <a:chExt cx="2256217" cy="1582720"/>
            </a:xfrm>
          </p:grpSpPr>
          <p:pic>
            <p:nvPicPr>
              <p:cNvPr id="908" name="Screen Shot 2019-10-15 at 11.21.42 AM.png" descr="Screen Shot 2019-10-15 at 11.21.42 AM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2256218" cy="15827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9" name="kissclipart-strawberry-clipart-strawberry-vegetable-35093eab7350c9bb.png" descr="kissclipart-strawberry-clipart-strawberry-vegetable-35093eab7350c9bb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57255" y="1179409"/>
                <a:ext cx="403311" cy="4033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13" name="Group"/>
            <p:cNvGrpSpPr/>
            <p:nvPr/>
          </p:nvGrpSpPr>
          <p:grpSpPr>
            <a:xfrm>
              <a:off x="2298521" y="0"/>
              <a:ext cx="2809563" cy="1582721"/>
              <a:chOff x="0" y="0"/>
              <a:chExt cx="2809562" cy="1582720"/>
            </a:xfrm>
          </p:grpSpPr>
          <p:pic>
            <p:nvPicPr>
              <p:cNvPr id="911" name="muon_neutrino.jpg" descr="muon_neutrino.jp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809563" cy="15827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2" name="PinClipart.com_bunny-face-clipart_1372253.png" descr="PinClipart.com_bunny-face-clipart_1372253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825889" y="1229886"/>
                <a:ext cx="461772" cy="304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915" name="wordmark-primary-1100x140.png" descr="wordmark-primary-1100x140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916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17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18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19" name="footer_edu_b.png" descr="footer_edu_b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920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21" name="Matter- Antimatter Asymmetry"/>
          <p:cNvSpPr/>
          <p:nvPr/>
        </p:nvSpPr>
        <p:spPr>
          <a:xfrm>
            <a:off x="722661" y="190500"/>
            <a:ext cx="10997515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Matter- Antimatter Asymmetry</a:t>
            </a:r>
          </a:p>
        </p:txBody>
      </p:sp>
      <p:grpSp>
        <p:nvGrpSpPr>
          <p:cNvPr id="946" name="Group"/>
          <p:cNvGrpSpPr/>
          <p:nvPr/>
        </p:nvGrpSpPr>
        <p:grpSpPr>
          <a:xfrm>
            <a:off x="155185" y="2098433"/>
            <a:ext cx="4880035" cy="6917306"/>
            <a:chOff x="0" y="0"/>
            <a:chExt cx="4880033" cy="6917304"/>
          </a:xfrm>
        </p:grpSpPr>
        <p:grpSp>
          <p:nvGrpSpPr>
            <p:cNvPr id="924" name="Group"/>
            <p:cNvGrpSpPr/>
            <p:nvPr/>
          </p:nvGrpSpPr>
          <p:grpSpPr>
            <a:xfrm>
              <a:off x="0" y="1934400"/>
              <a:ext cx="2809563" cy="1582721"/>
              <a:chOff x="0" y="0"/>
              <a:chExt cx="2809562" cy="1582720"/>
            </a:xfrm>
          </p:grpSpPr>
          <p:pic>
            <p:nvPicPr>
              <p:cNvPr id="922" name="muon_neutrino.jpg" descr="muon_neutrino.jp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809563" cy="15827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3" name="PinClipart.com_bunny-face-clipart_1372253.png" descr="PinClipart.com_bunny-face-clipart_1372253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825889" y="1229886"/>
                <a:ext cx="461772" cy="304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27" name="Group"/>
            <p:cNvGrpSpPr/>
            <p:nvPr/>
          </p:nvGrpSpPr>
          <p:grpSpPr>
            <a:xfrm>
              <a:off x="2630384" y="1767577"/>
              <a:ext cx="2249650" cy="1841973"/>
              <a:chOff x="0" y="0"/>
              <a:chExt cx="2249648" cy="1841971"/>
            </a:xfrm>
          </p:grpSpPr>
          <p:pic>
            <p:nvPicPr>
              <p:cNvPr id="925" name="tau_neutrino.jpg" descr="tau_neutrino.jp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2249649" cy="18419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6" name="kissclipart-strawberry-clipart-strawberry-vegetable-35093eab7350c9bb.png" descr="kissclipart-strawberry-clipart-strawberry-vegetable-35093eab7350c9bb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99327" y="1165532"/>
                <a:ext cx="471625" cy="4716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30" name="Group"/>
            <p:cNvGrpSpPr/>
            <p:nvPr/>
          </p:nvGrpSpPr>
          <p:grpSpPr>
            <a:xfrm>
              <a:off x="2532956" y="3584140"/>
              <a:ext cx="2256218" cy="1582721"/>
              <a:chOff x="0" y="0"/>
              <a:chExt cx="2256217" cy="1582720"/>
            </a:xfrm>
          </p:grpSpPr>
          <p:pic>
            <p:nvPicPr>
              <p:cNvPr id="928" name="Screen Shot 2019-10-15 at 11.21.42 AM.png" descr="Screen Shot 2019-10-15 at 11.21.42 AM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2256218" cy="15827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9" name="kissclipart-strawberry-clipart-strawberry-vegetable-35093eab7350c9bb.png" descr="kissclipart-strawberry-clipart-strawberry-vegetable-35093eab7350c9bb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57255" y="1179409"/>
                <a:ext cx="403311" cy="4033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33" name="Group"/>
            <p:cNvGrpSpPr/>
            <p:nvPr/>
          </p:nvGrpSpPr>
          <p:grpSpPr>
            <a:xfrm>
              <a:off x="567475" y="3776372"/>
              <a:ext cx="1861378" cy="1365745"/>
              <a:chOff x="0" y="0"/>
              <a:chExt cx="1861377" cy="1365744"/>
            </a:xfrm>
          </p:grpSpPr>
          <p:pic>
            <p:nvPicPr>
              <p:cNvPr id="931" name="Screen Shot 2019-10-15 at 11.21.56 AM.png" descr="Screen Shot 2019-10-15 at 11.21.56 AM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1861378" cy="13657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32" name="PinClipart.com_bunny-face-clipart_1372253.png" descr="PinClipart.com_bunny-face-clipart_1372253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088736" y="998262"/>
                <a:ext cx="361693" cy="2381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36" name="Group"/>
            <p:cNvGrpSpPr/>
            <p:nvPr/>
          </p:nvGrpSpPr>
          <p:grpSpPr>
            <a:xfrm>
              <a:off x="567475" y="5551560"/>
              <a:ext cx="1861378" cy="1365745"/>
              <a:chOff x="0" y="0"/>
              <a:chExt cx="1861377" cy="1365744"/>
            </a:xfrm>
          </p:grpSpPr>
          <p:pic>
            <p:nvPicPr>
              <p:cNvPr id="934" name="Screen Shot 2019-10-15 at 11.21.56 AM.png" descr="Screen Shot 2019-10-15 at 11.21.56 AM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1861378" cy="13657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35" name="PinClipart.com_bunny-face-clipart_1372253.png" descr="PinClipart.com_bunny-face-clipart_1372253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088736" y="998262"/>
                <a:ext cx="361693" cy="2381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39" name="Group"/>
            <p:cNvGrpSpPr/>
            <p:nvPr/>
          </p:nvGrpSpPr>
          <p:grpSpPr>
            <a:xfrm>
              <a:off x="0" y="92428"/>
              <a:ext cx="2809563" cy="1582721"/>
              <a:chOff x="0" y="0"/>
              <a:chExt cx="2809562" cy="1582720"/>
            </a:xfrm>
          </p:grpSpPr>
          <p:pic>
            <p:nvPicPr>
              <p:cNvPr id="937" name="muon_neutrino.jpg" descr="muon_neutrino.jp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809563" cy="15827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38" name="PinClipart.com_bunny-face-clipart_1372253.png" descr="PinClipart.com_bunny-face-clipart_1372253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825889" y="1229886"/>
                <a:ext cx="461772" cy="304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42" name="Group"/>
            <p:cNvGrpSpPr/>
            <p:nvPr/>
          </p:nvGrpSpPr>
          <p:grpSpPr>
            <a:xfrm>
              <a:off x="2630384" y="0"/>
              <a:ext cx="2158790" cy="1767578"/>
              <a:chOff x="0" y="0"/>
              <a:chExt cx="2158788" cy="1767577"/>
            </a:xfrm>
          </p:grpSpPr>
          <p:pic>
            <p:nvPicPr>
              <p:cNvPr id="940" name="tau_neutrino.jpg" descr="tau_neutrino.jp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2158789" cy="17675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41" name="kissclipart-strawberry-clipart-strawberry-vegetable-35093eab7350c9bb.png" descr="kissclipart-strawberry-clipart-strawberry-vegetable-35093eab7350c9bb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42811" y="1118458"/>
                <a:ext cx="452576" cy="4525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45" name="Group"/>
            <p:cNvGrpSpPr/>
            <p:nvPr/>
          </p:nvGrpSpPr>
          <p:grpSpPr>
            <a:xfrm>
              <a:off x="2534519" y="5402929"/>
              <a:ext cx="2158790" cy="1514376"/>
              <a:chOff x="0" y="0"/>
              <a:chExt cx="2158788" cy="1514374"/>
            </a:xfrm>
          </p:grpSpPr>
          <p:pic>
            <p:nvPicPr>
              <p:cNvPr id="943" name="Screen Shot 2019-10-15 at 11.21.42 AM.png" descr="Screen Shot 2019-10-15 at 11.21.42 AM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2158789" cy="15143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44" name="kissclipart-strawberry-clipart-strawberry-vegetable-35093eab7350c9bb.png" descr="kissclipart-strawberry-clipart-strawberry-vegetable-35093eab7350c9bb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298645" y="1128480"/>
                <a:ext cx="385895" cy="3858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947" name="After some time"/>
          <p:cNvSpPr/>
          <p:nvPr/>
        </p:nvSpPr>
        <p:spPr>
          <a:xfrm>
            <a:off x="5035219" y="4786996"/>
            <a:ext cx="2845022" cy="1767579"/>
          </a:xfrm>
          <a:prstGeom prst="rightArrow">
            <a:avLst>
              <a:gd name="adj1" fmla="val 32000"/>
              <a:gd name="adj2" fmla="val 45984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After some time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6" grpId="1"/>
      <p:bldP build="whole" bldLvl="1" animBg="1" rev="0" advAuto="0" spid="947" grpId="2"/>
      <p:bldP build="whole" bldLvl="1" animBg="1" rev="0" advAuto="0" spid="914" grpId="3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51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52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53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55" name="DUNE"/>
          <p:cNvSpPr/>
          <p:nvPr/>
        </p:nvSpPr>
        <p:spPr>
          <a:xfrm>
            <a:off x="722661" y="190500"/>
            <a:ext cx="10997515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DUNE</a:t>
            </a:r>
          </a:p>
        </p:txBody>
      </p:sp>
      <p:pic>
        <p:nvPicPr>
          <p:cNvPr id="956" name="dune.jpg" descr="dun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2493453"/>
            <a:ext cx="13004801" cy="4290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959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60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61" name="Slide Number"/>
          <p:cNvSpPr txBox="1"/>
          <p:nvPr>
            <p:ph type="sldNum" sz="quarter" idx="2"/>
          </p:nvPr>
        </p:nvSpPr>
        <p:spPr>
          <a:xfrm>
            <a:off x="12486273" y="9239106"/>
            <a:ext cx="382626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62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963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64" name="DUNE"/>
          <p:cNvSpPr/>
          <p:nvPr/>
        </p:nvSpPr>
        <p:spPr>
          <a:xfrm>
            <a:off x="722661" y="190500"/>
            <a:ext cx="10997515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DUNE</a:t>
            </a:r>
          </a:p>
        </p:txBody>
      </p:sp>
      <p:pic>
        <p:nvPicPr>
          <p:cNvPr id="965" name="survival_prob1_nb.gif" descr="survival_prob1_nb.g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4430" y="1744759"/>
            <a:ext cx="5995940" cy="5974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7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xfrm>
            <a:off x="12553354" y="9239106"/>
            <a:ext cx="248464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9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" name="The Beta Decay - Expectation"/>
          <p:cNvSpPr/>
          <p:nvPr/>
        </p:nvSpPr>
        <p:spPr>
          <a:xfrm>
            <a:off x="722661" y="190500"/>
            <a:ext cx="10820288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The Beta Decay - Expectation </a:t>
            </a:r>
          </a:p>
        </p:txBody>
      </p:sp>
      <p:grpSp>
        <p:nvGrpSpPr>
          <p:cNvPr id="178" name="Group"/>
          <p:cNvGrpSpPr/>
          <p:nvPr/>
        </p:nvGrpSpPr>
        <p:grpSpPr>
          <a:xfrm>
            <a:off x="2522651" y="2206450"/>
            <a:ext cx="7959498" cy="5340700"/>
            <a:chOff x="0" y="0"/>
            <a:chExt cx="7959497" cy="5340699"/>
          </a:xfrm>
        </p:grpSpPr>
        <p:grpSp>
          <p:nvGrpSpPr>
            <p:cNvPr id="174" name="Group"/>
            <p:cNvGrpSpPr/>
            <p:nvPr/>
          </p:nvGrpSpPr>
          <p:grpSpPr>
            <a:xfrm>
              <a:off x="0" y="0"/>
              <a:ext cx="7959498" cy="5340700"/>
              <a:chOff x="0" y="0"/>
              <a:chExt cx="7959497" cy="5340699"/>
            </a:xfrm>
          </p:grpSpPr>
          <p:pic>
            <p:nvPicPr>
              <p:cNvPr id="172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7959498" cy="5340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3" name="Rectangle"/>
              <p:cNvSpPr/>
              <p:nvPr/>
            </p:nvSpPr>
            <p:spPr>
              <a:xfrm>
                <a:off x="1436741" y="766436"/>
                <a:ext cx="5307036" cy="38182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177" name="Group"/>
            <p:cNvGrpSpPr/>
            <p:nvPr/>
          </p:nvGrpSpPr>
          <p:grpSpPr>
            <a:xfrm>
              <a:off x="2560664" y="4670953"/>
              <a:ext cx="4894352" cy="386945"/>
              <a:chOff x="0" y="0"/>
              <a:chExt cx="4894350" cy="386943"/>
            </a:xfrm>
          </p:grpSpPr>
          <p:sp>
            <p:nvSpPr>
              <p:cNvPr id="175" name="Rectangle"/>
              <p:cNvSpPr/>
              <p:nvPr/>
            </p:nvSpPr>
            <p:spPr>
              <a:xfrm>
                <a:off x="0" y="0"/>
                <a:ext cx="4894351" cy="38694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6" name="796"/>
              <p:cNvSpPr txBox="1"/>
              <p:nvPr/>
            </p:nvSpPr>
            <p:spPr>
              <a:xfrm>
                <a:off x="3609763" y="0"/>
                <a:ext cx="432055" cy="324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1500"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/>
                <a:r>
                  <a:t>796</a:t>
                </a:r>
              </a:p>
            </p:txBody>
          </p:sp>
        </p:grpSp>
      </p:grpSp>
      <p:sp>
        <p:nvSpPr>
          <p:cNvPr id="179" name="Rectangle"/>
          <p:cNvSpPr/>
          <p:nvPr/>
        </p:nvSpPr>
        <p:spPr>
          <a:xfrm>
            <a:off x="8786228" y="6555171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0" name="Rectangle"/>
          <p:cNvSpPr/>
          <p:nvPr/>
        </p:nvSpPr>
        <p:spPr>
          <a:xfrm>
            <a:off x="8786228" y="6293198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1" name="Rectangle"/>
          <p:cNvSpPr/>
          <p:nvPr/>
        </p:nvSpPr>
        <p:spPr>
          <a:xfrm>
            <a:off x="8786228" y="6031226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2" name="Rectangle"/>
          <p:cNvSpPr/>
          <p:nvPr/>
        </p:nvSpPr>
        <p:spPr>
          <a:xfrm>
            <a:off x="8786228" y="5769253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3" name="Rectangle"/>
          <p:cNvSpPr/>
          <p:nvPr/>
        </p:nvSpPr>
        <p:spPr>
          <a:xfrm>
            <a:off x="8786228" y="5600700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4" name="Rectangle"/>
          <p:cNvSpPr/>
          <p:nvPr/>
        </p:nvSpPr>
        <p:spPr>
          <a:xfrm>
            <a:off x="8786228" y="5338727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5" name="Rectangle"/>
          <p:cNvSpPr/>
          <p:nvPr/>
        </p:nvSpPr>
        <p:spPr>
          <a:xfrm>
            <a:off x="8786228" y="5076754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6" name="Rectangle"/>
          <p:cNvSpPr/>
          <p:nvPr/>
        </p:nvSpPr>
        <p:spPr>
          <a:xfrm>
            <a:off x="8786228" y="4814782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7" name="Rectangle"/>
          <p:cNvSpPr/>
          <p:nvPr/>
        </p:nvSpPr>
        <p:spPr>
          <a:xfrm>
            <a:off x="8786228" y="4552810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8" name="Rectangle"/>
          <p:cNvSpPr/>
          <p:nvPr/>
        </p:nvSpPr>
        <p:spPr>
          <a:xfrm>
            <a:off x="8786228" y="4290837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9" name="Rectangle"/>
          <p:cNvSpPr/>
          <p:nvPr/>
        </p:nvSpPr>
        <p:spPr>
          <a:xfrm>
            <a:off x="8786228" y="4028864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0" name="Rectangle"/>
          <p:cNvSpPr/>
          <p:nvPr/>
        </p:nvSpPr>
        <p:spPr>
          <a:xfrm>
            <a:off x="8786228" y="3766892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2" name="Connection Line"/>
          <p:cNvSpPr/>
          <p:nvPr/>
        </p:nvSpPr>
        <p:spPr>
          <a:xfrm>
            <a:off x="8681174" y="3661664"/>
            <a:ext cx="524020" cy="3239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200"/>
                </a:moveTo>
                <a:cubicBezTo>
                  <a:pt x="5898" y="-5379"/>
                  <a:pt x="13098" y="-5400"/>
                  <a:pt x="21600" y="16138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7" grpId="10"/>
      <p:bldP build="whole" bldLvl="1" animBg="1" rev="0" advAuto="0" spid="188" grpId="11"/>
      <p:bldP build="whole" bldLvl="1" animBg="1" rev="0" advAuto="0" spid="183" grpId="6"/>
      <p:bldP build="whole" bldLvl="1" animBg="1" rev="0" advAuto="0" spid="181" grpId="4"/>
      <p:bldP build="whole" bldLvl="1" animBg="1" rev="0" advAuto="0" spid="178" grpId="1"/>
      <p:bldP build="whole" bldLvl="1" animBg="1" rev="0" advAuto="0" spid="186" grpId="9"/>
      <p:bldP build="whole" bldLvl="1" animBg="1" rev="0" advAuto="0" spid="189" grpId="12"/>
      <p:bldP build="whole" bldLvl="1" animBg="1" rev="0" advAuto="0" spid="179" grpId="2"/>
      <p:bldP build="whole" bldLvl="1" animBg="1" rev="0" advAuto="0" spid="190" grpId="13"/>
      <p:bldP build="whole" bldLvl="1" animBg="1" rev="0" advAuto="0" spid="180" grpId="3"/>
      <p:bldP build="whole" bldLvl="1" animBg="1" rev="0" advAuto="0" spid="182" grpId="5"/>
      <p:bldP build="whole" bldLvl="1" animBg="1" rev="0" advAuto="0" spid="184" grpId="7"/>
      <p:bldP build="whole" bldLvl="1" animBg="1" rev="0" advAuto="0" spid="192" grpId="14"/>
      <p:bldP build="whole" bldLvl="1" animBg="1" rev="0" advAuto="0" spid="185" grpId="8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6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7" name="Slide Number"/>
          <p:cNvSpPr txBox="1"/>
          <p:nvPr>
            <p:ph type="sldNum" sz="quarter" idx="2"/>
          </p:nvPr>
        </p:nvSpPr>
        <p:spPr>
          <a:xfrm>
            <a:off x="12553354" y="9239106"/>
            <a:ext cx="248464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98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0" name="The Beta Decay Problem - Reality"/>
          <p:cNvSpPr/>
          <p:nvPr/>
        </p:nvSpPr>
        <p:spPr>
          <a:xfrm>
            <a:off x="722661" y="190500"/>
            <a:ext cx="10820288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The Beta Decay Problem - Reality </a:t>
            </a:r>
          </a:p>
        </p:txBody>
      </p:sp>
      <p:grpSp>
        <p:nvGrpSpPr>
          <p:cNvPr id="205" name="Group"/>
          <p:cNvGrpSpPr/>
          <p:nvPr/>
        </p:nvGrpSpPr>
        <p:grpSpPr>
          <a:xfrm>
            <a:off x="2522651" y="2206450"/>
            <a:ext cx="7959498" cy="5340700"/>
            <a:chOff x="0" y="0"/>
            <a:chExt cx="7959497" cy="5340699"/>
          </a:xfrm>
        </p:grpSpPr>
        <p:pic>
          <p:nvPicPr>
            <p:cNvPr id="201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959498" cy="5340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2" name="Rectangle"/>
            <p:cNvSpPr/>
            <p:nvPr/>
          </p:nvSpPr>
          <p:spPr>
            <a:xfrm>
              <a:off x="2560664" y="4670953"/>
              <a:ext cx="4894352" cy="3869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3" name="796"/>
            <p:cNvSpPr txBox="1"/>
            <p:nvPr/>
          </p:nvSpPr>
          <p:spPr>
            <a:xfrm>
              <a:off x="6170427" y="4670953"/>
              <a:ext cx="432055" cy="32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15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796</a:t>
              </a:r>
            </a:p>
          </p:txBody>
        </p:sp>
        <p:sp>
          <p:nvSpPr>
            <p:cNvPr id="204" name="Rectangle"/>
            <p:cNvSpPr/>
            <p:nvPr/>
          </p:nvSpPr>
          <p:spPr>
            <a:xfrm>
              <a:off x="1436741" y="766436"/>
              <a:ext cx="5307036" cy="38182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06" name="Rectangle"/>
          <p:cNvSpPr/>
          <p:nvPr/>
        </p:nvSpPr>
        <p:spPr>
          <a:xfrm>
            <a:off x="5215031" y="6529205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07" name="confusion .gif" descr="confusion 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74302" y="1950963"/>
            <a:ext cx="4762763" cy="267667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Rectangle"/>
          <p:cNvSpPr/>
          <p:nvPr/>
        </p:nvSpPr>
        <p:spPr>
          <a:xfrm>
            <a:off x="4906119" y="6529205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9" name="Rectangle"/>
          <p:cNvSpPr/>
          <p:nvPr/>
        </p:nvSpPr>
        <p:spPr>
          <a:xfrm>
            <a:off x="6799237" y="6529205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0" name="Rectangle"/>
          <p:cNvSpPr/>
          <p:nvPr/>
        </p:nvSpPr>
        <p:spPr>
          <a:xfrm>
            <a:off x="7524551" y="6529205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1" name="Rectangle"/>
          <p:cNvSpPr/>
          <p:nvPr/>
        </p:nvSpPr>
        <p:spPr>
          <a:xfrm>
            <a:off x="5832623" y="6529205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2" name="Rectangle"/>
          <p:cNvSpPr/>
          <p:nvPr/>
        </p:nvSpPr>
        <p:spPr>
          <a:xfrm>
            <a:off x="5832623" y="6281142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3" name="Rectangle"/>
          <p:cNvSpPr/>
          <p:nvPr/>
        </p:nvSpPr>
        <p:spPr>
          <a:xfrm>
            <a:off x="6799237" y="6281142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" name="Rectangle"/>
          <p:cNvSpPr/>
          <p:nvPr/>
        </p:nvSpPr>
        <p:spPr>
          <a:xfrm>
            <a:off x="7161894" y="6529205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7524551" y="6281142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6" name="Rectangle"/>
          <p:cNvSpPr/>
          <p:nvPr/>
        </p:nvSpPr>
        <p:spPr>
          <a:xfrm>
            <a:off x="6800651" y="6029310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7" name="Rectangle"/>
          <p:cNvSpPr/>
          <p:nvPr/>
        </p:nvSpPr>
        <p:spPr>
          <a:xfrm>
            <a:off x="5215031" y="6268442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8" name="Rectangle"/>
          <p:cNvSpPr/>
          <p:nvPr/>
        </p:nvSpPr>
        <p:spPr>
          <a:xfrm>
            <a:off x="5523412" y="6529205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9" name="Rectangle"/>
          <p:cNvSpPr/>
          <p:nvPr/>
        </p:nvSpPr>
        <p:spPr>
          <a:xfrm>
            <a:off x="6146533" y="6529205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4" grpId="9"/>
      <p:bldP build="whole" bldLvl="1" animBg="1" rev="0" advAuto="0" spid="212" grpId="7"/>
      <p:bldP build="whole" bldLvl="1" animBg="1" rev="0" advAuto="0" spid="216" grpId="11"/>
      <p:bldP build="whole" bldLvl="1" animBg="1" rev="0" advAuto="0" spid="208" grpId="3"/>
      <p:bldP build="whole" bldLvl="1" animBg="1" rev="0" advAuto="0" spid="205" grpId="1"/>
      <p:bldP build="whole" bldLvl="1" animBg="1" rev="0" advAuto="0" spid="217" grpId="12"/>
      <p:bldP build="whole" bldLvl="1" animBg="1" rev="0" advAuto="0" spid="218" grpId="13"/>
      <p:bldP build="whole" bldLvl="1" animBg="1" rev="0" advAuto="0" spid="211" grpId="6"/>
      <p:bldP build="whole" bldLvl="1" animBg="1" rev="0" advAuto="0" spid="213" grpId="8"/>
      <p:bldP build="whole" bldLvl="1" animBg="1" rev="0" advAuto="0" spid="215" grpId="10"/>
      <p:bldP build="whole" bldLvl="1" animBg="1" rev="0" advAuto="0" spid="219" grpId="14"/>
      <p:bldP build="whole" bldLvl="1" animBg="1" rev="0" advAuto="0" spid="209" grpId="4"/>
      <p:bldP build="whole" bldLvl="1" animBg="1" rev="0" advAuto="0" spid="206" grpId="2"/>
      <p:bldP build="whole" bldLvl="1" animBg="1" rev="0" advAuto="0" spid="210" grpId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3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4" name="Slide Number"/>
          <p:cNvSpPr txBox="1"/>
          <p:nvPr>
            <p:ph type="sldNum" sz="quarter" idx="2"/>
          </p:nvPr>
        </p:nvSpPr>
        <p:spPr>
          <a:xfrm>
            <a:off x="12553354" y="9239106"/>
            <a:ext cx="248464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5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7" name="The Beta Decay Problem"/>
          <p:cNvSpPr/>
          <p:nvPr/>
        </p:nvSpPr>
        <p:spPr>
          <a:xfrm>
            <a:off x="722661" y="190500"/>
            <a:ext cx="10820288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The Beta Decay Problem</a:t>
            </a:r>
          </a:p>
        </p:txBody>
      </p:sp>
      <p:grpSp>
        <p:nvGrpSpPr>
          <p:cNvPr id="231" name="Group"/>
          <p:cNvGrpSpPr/>
          <p:nvPr/>
        </p:nvGrpSpPr>
        <p:grpSpPr>
          <a:xfrm>
            <a:off x="2522651" y="2198426"/>
            <a:ext cx="7959498" cy="5340700"/>
            <a:chOff x="0" y="0"/>
            <a:chExt cx="7959497" cy="5340699"/>
          </a:xfrm>
        </p:grpSpPr>
        <p:pic>
          <p:nvPicPr>
            <p:cNvPr id="22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959498" cy="5340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9" name="Rectangle"/>
            <p:cNvSpPr/>
            <p:nvPr/>
          </p:nvSpPr>
          <p:spPr>
            <a:xfrm>
              <a:off x="2560664" y="4670953"/>
              <a:ext cx="4894352" cy="3869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0" name="796"/>
            <p:cNvSpPr txBox="1"/>
            <p:nvPr/>
          </p:nvSpPr>
          <p:spPr>
            <a:xfrm>
              <a:off x="6170427" y="4670953"/>
              <a:ext cx="432055" cy="32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15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796</a:t>
              </a:r>
            </a:p>
          </p:txBody>
        </p:sp>
      </p:grpSp>
      <p:sp>
        <p:nvSpPr>
          <p:cNvPr id="232" name="Rectangle"/>
          <p:cNvSpPr/>
          <p:nvPr/>
        </p:nvSpPr>
        <p:spPr>
          <a:xfrm>
            <a:off x="6762344" y="6518549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3" name="Rectangle"/>
          <p:cNvSpPr/>
          <p:nvPr/>
        </p:nvSpPr>
        <p:spPr>
          <a:xfrm>
            <a:off x="6762344" y="6256577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4" name="Rectangle"/>
          <p:cNvSpPr/>
          <p:nvPr/>
        </p:nvSpPr>
        <p:spPr>
          <a:xfrm>
            <a:off x="7076254" y="6511420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5" name="Rectangle"/>
          <p:cNvSpPr/>
          <p:nvPr/>
        </p:nvSpPr>
        <p:spPr>
          <a:xfrm>
            <a:off x="7076254" y="6249447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6" name="Rectangle"/>
          <p:cNvSpPr/>
          <p:nvPr/>
        </p:nvSpPr>
        <p:spPr>
          <a:xfrm>
            <a:off x="7076254" y="5992560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7" name="Rectangle"/>
          <p:cNvSpPr/>
          <p:nvPr/>
        </p:nvSpPr>
        <p:spPr>
          <a:xfrm>
            <a:off x="7076254" y="5730587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8" name="Rectangle"/>
          <p:cNvSpPr/>
          <p:nvPr/>
        </p:nvSpPr>
        <p:spPr>
          <a:xfrm>
            <a:off x="3959392" y="6516505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9" name="Rectangle"/>
          <p:cNvSpPr/>
          <p:nvPr/>
        </p:nvSpPr>
        <p:spPr>
          <a:xfrm>
            <a:off x="4273302" y="6516505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0" name="Rectangle"/>
          <p:cNvSpPr/>
          <p:nvPr/>
        </p:nvSpPr>
        <p:spPr>
          <a:xfrm>
            <a:off x="4273302" y="6254532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1" name="Rectangle"/>
          <p:cNvSpPr/>
          <p:nvPr/>
        </p:nvSpPr>
        <p:spPr>
          <a:xfrm>
            <a:off x="4587211" y="6516505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2" name="Rectangle"/>
          <p:cNvSpPr/>
          <p:nvPr/>
        </p:nvSpPr>
        <p:spPr>
          <a:xfrm>
            <a:off x="4901121" y="6516505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3" name="Rectangle"/>
          <p:cNvSpPr/>
          <p:nvPr/>
        </p:nvSpPr>
        <p:spPr>
          <a:xfrm>
            <a:off x="4901121" y="6254532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4" name="Rectangle"/>
          <p:cNvSpPr/>
          <p:nvPr/>
        </p:nvSpPr>
        <p:spPr>
          <a:xfrm>
            <a:off x="4901121" y="5992560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5" name="Rectangle"/>
          <p:cNvSpPr/>
          <p:nvPr/>
        </p:nvSpPr>
        <p:spPr>
          <a:xfrm>
            <a:off x="4901121" y="5730587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6" name="Rectangle"/>
          <p:cNvSpPr/>
          <p:nvPr/>
        </p:nvSpPr>
        <p:spPr>
          <a:xfrm>
            <a:off x="4901121" y="5473700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7" name="Rectangle"/>
          <p:cNvSpPr/>
          <p:nvPr/>
        </p:nvSpPr>
        <p:spPr>
          <a:xfrm>
            <a:off x="4901121" y="5211727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8" name="Rectangle"/>
          <p:cNvSpPr/>
          <p:nvPr/>
        </p:nvSpPr>
        <p:spPr>
          <a:xfrm>
            <a:off x="4901121" y="4949755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9" name="Rectangle"/>
          <p:cNvSpPr/>
          <p:nvPr/>
        </p:nvSpPr>
        <p:spPr>
          <a:xfrm>
            <a:off x="4901121" y="4687782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0" name="Rectangle"/>
          <p:cNvSpPr/>
          <p:nvPr/>
        </p:nvSpPr>
        <p:spPr>
          <a:xfrm>
            <a:off x="4901121" y="4425810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1" name="Rectangle"/>
          <p:cNvSpPr/>
          <p:nvPr/>
        </p:nvSpPr>
        <p:spPr>
          <a:xfrm>
            <a:off x="4901121" y="4168922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2" name="Rectangle"/>
          <p:cNvSpPr/>
          <p:nvPr/>
        </p:nvSpPr>
        <p:spPr>
          <a:xfrm>
            <a:off x="4587211" y="6264690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3" name="Rectangle"/>
          <p:cNvSpPr/>
          <p:nvPr/>
        </p:nvSpPr>
        <p:spPr>
          <a:xfrm>
            <a:off x="4587211" y="5990018"/>
            <a:ext cx="439847" cy="3670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4" name="Rectangle"/>
          <p:cNvSpPr/>
          <p:nvPr/>
        </p:nvSpPr>
        <p:spPr>
          <a:xfrm>
            <a:off x="4587211" y="5728045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5" name="Rectangle"/>
          <p:cNvSpPr/>
          <p:nvPr/>
        </p:nvSpPr>
        <p:spPr>
          <a:xfrm>
            <a:off x="4587211" y="5466072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6" name="Rectangle"/>
          <p:cNvSpPr/>
          <p:nvPr/>
        </p:nvSpPr>
        <p:spPr>
          <a:xfrm>
            <a:off x="4587211" y="5209185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7" name="Rectangle"/>
          <p:cNvSpPr/>
          <p:nvPr/>
        </p:nvSpPr>
        <p:spPr>
          <a:xfrm>
            <a:off x="5202331" y="6516505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8" name="Rectangle"/>
          <p:cNvSpPr/>
          <p:nvPr/>
        </p:nvSpPr>
        <p:spPr>
          <a:xfrm>
            <a:off x="5202331" y="6254532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9" name="Rectangle"/>
          <p:cNvSpPr/>
          <p:nvPr/>
        </p:nvSpPr>
        <p:spPr>
          <a:xfrm>
            <a:off x="5202331" y="5992560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0" name="Rectangle"/>
          <p:cNvSpPr/>
          <p:nvPr/>
        </p:nvSpPr>
        <p:spPr>
          <a:xfrm>
            <a:off x="5215031" y="5473700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1" name="Rectangle"/>
          <p:cNvSpPr/>
          <p:nvPr/>
        </p:nvSpPr>
        <p:spPr>
          <a:xfrm>
            <a:off x="6134525" y="6516505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2" name="Rectangle"/>
          <p:cNvSpPr/>
          <p:nvPr/>
        </p:nvSpPr>
        <p:spPr>
          <a:xfrm>
            <a:off x="6134525" y="6254532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3" name="Rectangle"/>
          <p:cNvSpPr/>
          <p:nvPr/>
        </p:nvSpPr>
        <p:spPr>
          <a:xfrm>
            <a:off x="6134525" y="5997645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4" name="Rectangle"/>
          <p:cNvSpPr/>
          <p:nvPr/>
        </p:nvSpPr>
        <p:spPr>
          <a:xfrm>
            <a:off x="6134525" y="5735672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5" name="Rectangle"/>
          <p:cNvSpPr/>
          <p:nvPr/>
        </p:nvSpPr>
        <p:spPr>
          <a:xfrm>
            <a:off x="5820615" y="6516505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6" name="Rectangle"/>
          <p:cNvSpPr/>
          <p:nvPr/>
        </p:nvSpPr>
        <p:spPr>
          <a:xfrm>
            <a:off x="5820615" y="6254532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7" name="Rectangle"/>
          <p:cNvSpPr/>
          <p:nvPr/>
        </p:nvSpPr>
        <p:spPr>
          <a:xfrm>
            <a:off x="5759744" y="5992560"/>
            <a:ext cx="374782" cy="3127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8" name="Rectangle"/>
          <p:cNvSpPr/>
          <p:nvPr/>
        </p:nvSpPr>
        <p:spPr>
          <a:xfrm>
            <a:off x="5790181" y="5730588"/>
            <a:ext cx="344345" cy="2873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9" name="Rectangle"/>
          <p:cNvSpPr/>
          <p:nvPr/>
        </p:nvSpPr>
        <p:spPr>
          <a:xfrm>
            <a:off x="5773170" y="5466072"/>
            <a:ext cx="361356" cy="30156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0" name="Rectangle"/>
          <p:cNvSpPr/>
          <p:nvPr/>
        </p:nvSpPr>
        <p:spPr>
          <a:xfrm>
            <a:off x="5820615" y="5204100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1" name="Rectangle"/>
          <p:cNvSpPr/>
          <p:nvPr/>
        </p:nvSpPr>
        <p:spPr>
          <a:xfrm>
            <a:off x="5506706" y="6516505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2" name="Rectangle"/>
          <p:cNvSpPr/>
          <p:nvPr/>
        </p:nvSpPr>
        <p:spPr>
          <a:xfrm>
            <a:off x="5506706" y="6254532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3" name="Rectangle"/>
          <p:cNvSpPr/>
          <p:nvPr/>
        </p:nvSpPr>
        <p:spPr>
          <a:xfrm>
            <a:off x="5503540" y="5992560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4" name="Rectangle"/>
          <p:cNvSpPr/>
          <p:nvPr/>
        </p:nvSpPr>
        <p:spPr>
          <a:xfrm>
            <a:off x="5503540" y="5730587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5" name="Rectangle"/>
          <p:cNvSpPr/>
          <p:nvPr/>
        </p:nvSpPr>
        <p:spPr>
          <a:xfrm>
            <a:off x="5202331" y="5735672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6" name="Rectangle"/>
          <p:cNvSpPr/>
          <p:nvPr/>
        </p:nvSpPr>
        <p:spPr>
          <a:xfrm>
            <a:off x="4901121" y="3943005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7" name="Rectangle"/>
          <p:cNvSpPr/>
          <p:nvPr/>
        </p:nvSpPr>
        <p:spPr>
          <a:xfrm>
            <a:off x="4901121" y="3681033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8" name="Rectangle"/>
          <p:cNvSpPr/>
          <p:nvPr/>
        </p:nvSpPr>
        <p:spPr>
          <a:xfrm>
            <a:off x="4901121" y="3419060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9" name="Rectangle"/>
          <p:cNvSpPr/>
          <p:nvPr/>
        </p:nvSpPr>
        <p:spPr>
          <a:xfrm>
            <a:off x="4901121" y="3288074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0" name="Rectangle"/>
          <p:cNvSpPr/>
          <p:nvPr/>
        </p:nvSpPr>
        <p:spPr>
          <a:xfrm>
            <a:off x="4587211" y="3157087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1" name="Rectangle"/>
          <p:cNvSpPr/>
          <p:nvPr/>
        </p:nvSpPr>
        <p:spPr>
          <a:xfrm>
            <a:off x="4273302" y="3282659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2" name="Rectangle"/>
          <p:cNvSpPr/>
          <p:nvPr/>
        </p:nvSpPr>
        <p:spPr>
          <a:xfrm>
            <a:off x="3959392" y="3419060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3" name="Rectangle"/>
          <p:cNvSpPr/>
          <p:nvPr/>
        </p:nvSpPr>
        <p:spPr>
          <a:xfrm>
            <a:off x="5215031" y="3681033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4" name="Rectangle"/>
          <p:cNvSpPr/>
          <p:nvPr/>
        </p:nvSpPr>
        <p:spPr>
          <a:xfrm>
            <a:off x="5083315" y="3524646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5" name="Rectangle"/>
          <p:cNvSpPr/>
          <p:nvPr/>
        </p:nvSpPr>
        <p:spPr>
          <a:xfrm>
            <a:off x="3959392" y="5342714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6" name="Rectangle"/>
          <p:cNvSpPr/>
          <p:nvPr/>
        </p:nvSpPr>
        <p:spPr>
          <a:xfrm>
            <a:off x="3959392" y="5080741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7" name="Rectangle"/>
          <p:cNvSpPr/>
          <p:nvPr/>
        </p:nvSpPr>
        <p:spPr>
          <a:xfrm>
            <a:off x="3959392" y="4818769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8" name="Rectangle"/>
          <p:cNvSpPr/>
          <p:nvPr/>
        </p:nvSpPr>
        <p:spPr>
          <a:xfrm>
            <a:off x="3959392" y="4561881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9" name="Rectangle"/>
          <p:cNvSpPr/>
          <p:nvPr/>
        </p:nvSpPr>
        <p:spPr>
          <a:xfrm>
            <a:off x="3959392" y="4335964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0" name="Rectangle"/>
          <p:cNvSpPr/>
          <p:nvPr/>
        </p:nvSpPr>
        <p:spPr>
          <a:xfrm>
            <a:off x="3959392" y="4073992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1" name="Rectangle"/>
          <p:cNvSpPr/>
          <p:nvPr/>
        </p:nvSpPr>
        <p:spPr>
          <a:xfrm>
            <a:off x="3959392" y="3812019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2" name="Rectangle"/>
          <p:cNvSpPr/>
          <p:nvPr/>
        </p:nvSpPr>
        <p:spPr>
          <a:xfrm>
            <a:off x="3959392" y="3681033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3" name="Rectangle"/>
          <p:cNvSpPr/>
          <p:nvPr/>
        </p:nvSpPr>
        <p:spPr>
          <a:xfrm>
            <a:off x="4273302" y="5186327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4" name="Rectangle"/>
          <p:cNvSpPr/>
          <p:nvPr/>
        </p:nvSpPr>
        <p:spPr>
          <a:xfrm>
            <a:off x="4273302" y="4924355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5" name="Rectangle"/>
          <p:cNvSpPr/>
          <p:nvPr/>
        </p:nvSpPr>
        <p:spPr>
          <a:xfrm>
            <a:off x="4273302" y="4662382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6" name="Rectangle"/>
          <p:cNvSpPr/>
          <p:nvPr/>
        </p:nvSpPr>
        <p:spPr>
          <a:xfrm>
            <a:off x="4273302" y="4405494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7" name="Rectangle"/>
          <p:cNvSpPr/>
          <p:nvPr/>
        </p:nvSpPr>
        <p:spPr>
          <a:xfrm>
            <a:off x="4273302" y="4179577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8" name="Rectangle"/>
          <p:cNvSpPr/>
          <p:nvPr/>
        </p:nvSpPr>
        <p:spPr>
          <a:xfrm>
            <a:off x="4273302" y="3917605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9" name="Rectangle"/>
          <p:cNvSpPr/>
          <p:nvPr/>
        </p:nvSpPr>
        <p:spPr>
          <a:xfrm>
            <a:off x="4273302" y="3655632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0" name="Rectangle"/>
          <p:cNvSpPr/>
          <p:nvPr/>
        </p:nvSpPr>
        <p:spPr>
          <a:xfrm>
            <a:off x="4273302" y="3524646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1" name="Rectangle"/>
          <p:cNvSpPr/>
          <p:nvPr/>
        </p:nvSpPr>
        <p:spPr>
          <a:xfrm>
            <a:off x="4587212" y="5055341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2" name="Rectangle"/>
          <p:cNvSpPr/>
          <p:nvPr/>
        </p:nvSpPr>
        <p:spPr>
          <a:xfrm>
            <a:off x="4587212" y="4793369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3" name="Rectangle"/>
          <p:cNvSpPr/>
          <p:nvPr/>
        </p:nvSpPr>
        <p:spPr>
          <a:xfrm>
            <a:off x="4587212" y="4531396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4" name="Rectangle"/>
          <p:cNvSpPr/>
          <p:nvPr/>
        </p:nvSpPr>
        <p:spPr>
          <a:xfrm>
            <a:off x="4587212" y="4274508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5" name="Rectangle"/>
          <p:cNvSpPr/>
          <p:nvPr/>
        </p:nvSpPr>
        <p:spPr>
          <a:xfrm>
            <a:off x="4587211" y="4048591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6" name="Rectangle"/>
          <p:cNvSpPr/>
          <p:nvPr/>
        </p:nvSpPr>
        <p:spPr>
          <a:xfrm>
            <a:off x="4587211" y="3786619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7" name="Rectangle"/>
          <p:cNvSpPr/>
          <p:nvPr/>
        </p:nvSpPr>
        <p:spPr>
          <a:xfrm>
            <a:off x="4587211" y="3524646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8" name="Rectangle"/>
          <p:cNvSpPr/>
          <p:nvPr/>
        </p:nvSpPr>
        <p:spPr>
          <a:xfrm>
            <a:off x="4587211" y="3393660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9" name="Rectangle"/>
          <p:cNvSpPr/>
          <p:nvPr/>
        </p:nvSpPr>
        <p:spPr>
          <a:xfrm>
            <a:off x="4273302" y="6062090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0" name="Rectangle"/>
          <p:cNvSpPr/>
          <p:nvPr/>
        </p:nvSpPr>
        <p:spPr>
          <a:xfrm>
            <a:off x="4273302" y="5800118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1" name="Rectangle"/>
          <p:cNvSpPr/>
          <p:nvPr/>
        </p:nvSpPr>
        <p:spPr>
          <a:xfrm>
            <a:off x="4273302" y="5538145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2" name="Rectangle"/>
          <p:cNvSpPr/>
          <p:nvPr/>
        </p:nvSpPr>
        <p:spPr>
          <a:xfrm>
            <a:off x="4273302" y="5281257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3" name="Rectangle"/>
          <p:cNvSpPr/>
          <p:nvPr/>
        </p:nvSpPr>
        <p:spPr>
          <a:xfrm>
            <a:off x="4273301" y="5055341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4" name="Rectangle"/>
          <p:cNvSpPr/>
          <p:nvPr/>
        </p:nvSpPr>
        <p:spPr>
          <a:xfrm>
            <a:off x="4273301" y="4793368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5" name="Rectangle"/>
          <p:cNvSpPr/>
          <p:nvPr/>
        </p:nvSpPr>
        <p:spPr>
          <a:xfrm>
            <a:off x="4273301" y="4531395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6" name="Rectangle"/>
          <p:cNvSpPr/>
          <p:nvPr/>
        </p:nvSpPr>
        <p:spPr>
          <a:xfrm>
            <a:off x="4273301" y="4400409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7" name="Rectangle"/>
          <p:cNvSpPr/>
          <p:nvPr/>
        </p:nvSpPr>
        <p:spPr>
          <a:xfrm>
            <a:off x="3959393" y="6304540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8" name="Rectangle"/>
          <p:cNvSpPr/>
          <p:nvPr/>
        </p:nvSpPr>
        <p:spPr>
          <a:xfrm>
            <a:off x="3959393" y="6042567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9" name="Rectangle"/>
          <p:cNvSpPr/>
          <p:nvPr/>
        </p:nvSpPr>
        <p:spPr>
          <a:xfrm>
            <a:off x="3959393" y="5780595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0" name="Rectangle"/>
          <p:cNvSpPr/>
          <p:nvPr/>
        </p:nvSpPr>
        <p:spPr>
          <a:xfrm>
            <a:off x="3959393" y="5523707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1" name="Rectangle"/>
          <p:cNvSpPr/>
          <p:nvPr/>
        </p:nvSpPr>
        <p:spPr>
          <a:xfrm>
            <a:off x="3959392" y="5297790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2" name="Rectangle"/>
          <p:cNvSpPr/>
          <p:nvPr/>
        </p:nvSpPr>
        <p:spPr>
          <a:xfrm>
            <a:off x="3959392" y="5035818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3" name="Rectangle"/>
          <p:cNvSpPr/>
          <p:nvPr/>
        </p:nvSpPr>
        <p:spPr>
          <a:xfrm>
            <a:off x="3959392" y="4773845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4" name="Rectangle"/>
          <p:cNvSpPr/>
          <p:nvPr/>
        </p:nvSpPr>
        <p:spPr>
          <a:xfrm>
            <a:off x="3959392" y="4642859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5" name="Rectangle"/>
          <p:cNvSpPr/>
          <p:nvPr/>
        </p:nvSpPr>
        <p:spPr>
          <a:xfrm>
            <a:off x="5202331" y="5518622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6" name="Rectangle"/>
          <p:cNvSpPr/>
          <p:nvPr/>
        </p:nvSpPr>
        <p:spPr>
          <a:xfrm>
            <a:off x="5202331" y="5256650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7" name="Rectangle"/>
          <p:cNvSpPr/>
          <p:nvPr/>
        </p:nvSpPr>
        <p:spPr>
          <a:xfrm>
            <a:off x="5202331" y="4994677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8" name="Rectangle"/>
          <p:cNvSpPr/>
          <p:nvPr/>
        </p:nvSpPr>
        <p:spPr>
          <a:xfrm>
            <a:off x="5202331" y="4737789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9" name="Rectangle"/>
          <p:cNvSpPr/>
          <p:nvPr/>
        </p:nvSpPr>
        <p:spPr>
          <a:xfrm>
            <a:off x="5202330" y="4511873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0" name="Rectangle"/>
          <p:cNvSpPr/>
          <p:nvPr/>
        </p:nvSpPr>
        <p:spPr>
          <a:xfrm>
            <a:off x="5202330" y="4249900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1" name="Rectangle"/>
          <p:cNvSpPr/>
          <p:nvPr/>
        </p:nvSpPr>
        <p:spPr>
          <a:xfrm>
            <a:off x="5215030" y="3987927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2" name="Rectangle"/>
          <p:cNvSpPr/>
          <p:nvPr/>
        </p:nvSpPr>
        <p:spPr>
          <a:xfrm>
            <a:off x="5202330" y="3856941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3" name="Rectangle"/>
          <p:cNvSpPr/>
          <p:nvPr/>
        </p:nvSpPr>
        <p:spPr>
          <a:xfrm>
            <a:off x="5503541" y="5694532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4" name="Rectangle"/>
          <p:cNvSpPr/>
          <p:nvPr/>
        </p:nvSpPr>
        <p:spPr>
          <a:xfrm>
            <a:off x="5503541" y="5432559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5" name="Rectangle"/>
          <p:cNvSpPr/>
          <p:nvPr/>
        </p:nvSpPr>
        <p:spPr>
          <a:xfrm>
            <a:off x="5503541" y="5170587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6" name="Rectangle"/>
          <p:cNvSpPr/>
          <p:nvPr/>
        </p:nvSpPr>
        <p:spPr>
          <a:xfrm>
            <a:off x="5503541" y="4913699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7" name="Rectangle"/>
          <p:cNvSpPr/>
          <p:nvPr/>
        </p:nvSpPr>
        <p:spPr>
          <a:xfrm>
            <a:off x="5503540" y="4687782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8" name="Rectangle"/>
          <p:cNvSpPr/>
          <p:nvPr/>
        </p:nvSpPr>
        <p:spPr>
          <a:xfrm>
            <a:off x="5503540" y="4425810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9" name="Rectangle"/>
          <p:cNvSpPr/>
          <p:nvPr/>
        </p:nvSpPr>
        <p:spPr>
          <a:xfrm>
            <a:off x="5503540" y="4163837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0" name="Rectangle"/>
          <p:cNvSpPr/>
          <p:nvPr/>
        </p:nvSpPr>
        <p:spPr>
          <a:xfrm>
            <a:off x="5503540" y="4032851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1" name="Rectangle"/>
          <p:cNvSpPr/>
          <p:nvPr/>
        </p:nvSpPr>
        <p:spPr>
          <a:xfrm>
            <a:off x="5397224" y="3877512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2" name="Rectangle"/>
          <p:cNvSpPr/>
          <p:nvPr/>
        </p:nvSpPr>
        <p:spPr>
          <a:xfrm>
            <a:off x="6448434" y="6516505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3" name="Rectangle"/>
          <p:cNvSpPr/>
          <p:nvPr/>
        </p:nvSpPr>
        <p:spPr>
          <a:xfrm>
            <a:off x="6448434" y="6262147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4" name="Rectangle"/>
          <p:cNvSpPr/>
          <p:nvPr/>
        </p:nvSpPr>
        <p:spPr>
          <a:xfrm>
            <a:off x="6448434" y="6005260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5" name="Rectangle"/>
          <p:cNvSpPr/>
          <p:nvPr/>
        </p:nvSpPr>
        <p:spPr>
          <a:xfrm>
            <a:off x="6448434" y="5743287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6" name="Rectangle"/>
          <p:cNvSpPr/>
          <p:nvPr/>
        </p:nvSpPr>
        <p:spPr>
          <a:xfrm>
            <a:off x="6762344" y="5773772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7" name="Rectangle"/>
          <p:cNvSpPr/>
          <p:nvPr/>
        </p:nvSpPr>
        <p:spPr>
          <a:xfrm>
            <a:off x="6762344" y="6017960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8" name="Rectangle"/>
          <p:cNvSpPr/>
          <p:nvPr/>
        </p:nvSpPr>
        <p:spPr>
          <a:xfrm>
            <a:off x="5773170" y="5222383"/>
            <a:ext cx="361356" cy="3015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9" name="Rectangle"/>
          <p:cNvSpPr/>
          <p:nvPr/>
        </p:nvSpPr>
        <p:spPr>
          <a:xfrm>
            <a:off x="5786229" y="4960410"/>
            <a:ext cx="348297" cy="29067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0" name="Rectangle"/>
          <p:cNvSpPr/>
          <p:nvPr/>
        </p:nvSpPr>
        <p:spPr>
          <a:xfrm>
            <a:off x="5777739" y="4703522"/>
            <a:ext cx="356787" cy="2977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1" name="Rectangle"/>
          <p:cNvSpPr/>
          <p:nvPr/>
        </p:nvSpPr>
        <p:spPr>
          <a:xfrm>
            <a:off x="5744586" y="4441550"/>
            <a:ext cx="389940" cy="32542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2" name="Rectangle"/>
          <p:cNvSpPr/>
          <p:nvPr/>
        </p:nvSpPr>
        <p:spPr>
          <a:xfrm>
            <a:off x="6107404" y="5518622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3" name="Rectangle"/>
          <p:cNvSpPr/>
          <p:nvPr/>
        </p:nvSpPr>
        <p:spPr>
          <a:xfrm>
            <a:off x="6107404" y="5256650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4" name="Rectangle"/>
          <p:cNvSpPr/>
          <p:nvPr/>
        </p:nvSpPr>
        <p:spPr>
          <a:xfrm>
            <a:off x="6107404" y="4999762"/>
            <a:ext cx="313911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5" name="Rectangle"/>
          <p:cNvSpPr/>
          <p:nvPr/>
        </p:nvSpPr>
        <p:spPr>
          <a:xfrm>
            <a:off x="6107404" y="4737789"/>
            <a:ext cx="313911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6" name="Rectangle"/>
          <p:cNvSpPr/>
          <p:nvPr/>
        </p:nvSpPr>
        <p:spPr>
          <a:xfrm>
            <a:off x="6421314" y="5861573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7" name="Rectangle"/>
          <p:cNvSpPr/>
          <p:nvPr/>
        </p:nvSpPr>
        <p:spPr>
          <a:xfrm>
            <a:off x="6421314" y="5599601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8" name="Rectangle"/>
          <p:cNvSpPr/>
          <p:nvPr/>
        </p:nvSpPr>
        <p:spPr>
          <a:xfrm>
            <a:off x="6421314" y="5342713"/>
            <a:ext cx="313910" cy="2619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9" name="Rectangle"/>
          <p:cNvSpPr/>
          <p:nvPr/>
        </p:nvSpPr>
        <p:spPr>
          <a:xfrm>
            <a:off x="6421314" y="5080741"/>
            <a:ext cx="313910" cy="2619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0" name="Rectangle"/>
          <p:cNvSpPr/>
          <p:nvPr/>
        </p:nvSpPr>
        <p:spPr>
          <a:xfrm>
            <a:off x="6711856" y="5523707"/>
            <a:ext cx="489452" cy="29061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1" name="Rectangle"/>
          <p:cNvSpPr/>
          <p:nvPr/>
        </p:nvSpPr>
        <p:spPr>
          <a:xfrm>
            <a:off x="6642672" y="5331100"/>
            <a:ext cx="313910" cy="26994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2" name="Rectangle"/>
          <p:cNvSpPr/>
          <p:nvPr/>
        </p:nvSpPr>
        <p:spPr>
          <a:xfrm>
            <a:off x="5685734" y="4286851"/>
            <a:ext cx="313910" cy="26994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3" name="Rectangle"/>
          <p:cNvSpPr/>
          <p:nvPr/>
        </p:nvSpPr>
        <p:spPr>
          <a:xfrm>
            <a:off x="6264359" y="4920368"/>
            <a:ext cx="313911" cy="2699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4" name="Rectangle"/>
          <p:cNvSpPr/>
          <p:nvPr/>
        </p:nvSpPr>
        <p:spPr>
          <a:xfrm>
            <a:off x="7390163" y="6503447"/>
            <a:ext cx="313911" cy="26994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5" name="Rectangle"/>
          <p:cNvSpPr/>
          <p:nvPr/>
        </p:nvSpPr>
        <p:spPr>
          <a:xfrm>
            <a:off x="7390163" y="6256577"/>
            <a:ext cx="313911" cy="26994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6" name="Rectangle"/>
          <p:cNvSpPr/>
          <p:nvPr/>
        </p:nvSpPr>
        <p:spPr>
          <a:xfrm>
            <a:off x="7390163" y="6034595"/>
            <a:ext cx="313911" cy="26994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7" name="Rectangle"/>
          <p:cNvSpPr/>
          <p:nvPr/>
        </p:nvSpPr>
        <p:spPr>
          <a:xfrm>
            <a:off x="7233208" y="5900772"/>
            <a:ext cx="313911" cy="26994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8" name="Rectangle"/>
          <p:cNvSpPr/>
          <p:nvPr/>
        </p:nvSpPr>
        <p:spPr>
          <a:xfrm>
            <a:off x="7704073" y="6503447"/>
            <a:ext cx="313910" cy="26994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9" name="Rectangle"/>
          <p:cNvSpPr/>
          <p:nvPr/>
        </p:nvSpPr>
        <p:spPr>
          <a:xfrm>
            <a:off x="7704073" y="6296567"/>
            <a:ext cx="313910" cy="26994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0" name="Rectangle"/>
          <p:cNvSpPr/>
          <p:nvPr/>
        </p:nvSpPr>
        <p:spPr>
          <a:xfrm>
            <a:off x="7547118" y="6161594"/>
            <a:ext cx="313911" cy="2699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1" name="Rectangle"/>
          <p:cNvSpPr/>
          <p:nvPr/>
        </p:nvSpPr>
        <p:spPr>
          <a:xfrm>
            <a:off x="8006616" y="6503447"/>
            <a:ext cx="313911" cy="26994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2" name="Rectangle"/>
          <p:cNvSpPr/>
          <p:nvPr/>
        </p:nvSpPr>
        <p:spPr>
          <a:xfrm>
            <a:off x="8313211" y="6692824"/>
            <a:ext cx="239674" cy="8217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3" name="Rectangle"/>
          <p:cNvSpPr/>
          <p:nvPr/>
        </p:nvSpPr>
        <p:spPr>
          <a:xfrm>
            <a:off x="8307937" y="6610646"/>
            <a:ext cx="239673" cy="8217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4" name="Rectangle"/>
          <p:cNvSpPr/>
          <p:nvPr/>
        </p:nvSpPr>
        <p:spPr>
          <a:xfrm>
            <a:off x="8547842" y="6698343"/>
            <a:ext cx="239674" cy="8217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5" name="Circle"/>
          <p:cNvSpPr/>
          <p:nvPr/>
        </p:nvSpPr>
        <p:spPr>
          <a:xfrm>
            <a:off x="8058078" y="6219999"/>
            <a:ext cx="1270001" cy="1270001"/>
          </a:xfrm>
          <a:prstGeom prst="ellipse">
            <a:avLst/>
          </a:prstGeom>
          <a:ln w="1143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9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0" name="Slide Number"/>
          <p:cNvSpPr txBox="1"/>
          <p:nvPr>
            <p:ph type="sldNum" sz="quarter" idx="2"/>
          </p:nvPr>
        </p:nvSpPr>
        <p:spPr>
          <a:xfrm>
            <a:off x="12553354" y="9239106"/>
            <a:ext cx="248464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81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Rectangle"/>
          <p:cNvSpPr/>
          <p:nvPr/>
        </p:nvSpPr>
        <p:spPr>
          <a:xfrm>
            <a:off x="0" y="190500"/>
            <a:ext cx="414885" cy="1411161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3" name="The beta decay problem -…"/>
          <p:cNvSpPr/>
          <p:nvPr/>
        </p:nvSpPr>
        <p:spPr>
          <a:xfrm>
            <a:off x="722661" y="190500"/>
            <a:ext cx="10820288" cy="1411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t>The beta decay problem - </a:t>
            </a:r>
          </a:p>
          <a:p>
            <a: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t>Two possible solutions</a:t>
            </a:r>
          </a:p>
        </p:txBody>
      </p:sp>
      <p:sp>
        <p:nvSpPr>
          <p:cNvPr id="384" name="1. In this decay ENERGY IS NOT CONSERVED !!!"/>
          <p:cNvSpPr/>
          <p:nvPr/>
        </p:nvSpPr>
        <p:spPr>
          <a:xfrm>
            <a:off x="1139366" y="2795800"/>
            <a:ext cx="10726068" cy="2081000"/>
          </a:xfrm>
          <a:prstGeom prst="roundRect">
            <a:avLst>
              <a:gd name="adj" fmla="val 14686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1. In this decay ENERGY IS NOT CONSERVED !!!</a:t>
            </a:r>
          </a:p>
        </p:txBody>
      </p:sp>
      <p:sp>
        <p:nvSpPr>
          <p:cNvPr id="385" name="2. There is an invisible particle that carries the missing energy."/>
          <p:cNvSpPr/>
          <p:nvPr/>
        </p:nvSpPr>
        <p:spPr>
          <a:xfrm>
            <a:off x="1139366" y="5600700"/>
            <a:ext cx="10726068" cy="2081000"/>
          </a:xfrm>
          <a:prstGeom prst="roundRect">
            <a:avLst>
              <a:gd name="adj" fmla="val 14686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2. There is an invisible particle that carries the missing energy.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5" grpId="2"/>
      <p:bldP build="whole" bldLvl="1" animBg="1" rev="0" advAuto="0" spid="38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9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0" name="Slide Number"/>
          <p:cNvSpPr txBox="1"/>
          <p:nvPr>
            <p:ph type="sldNum" sz="quarter" idx="2"/>
          </p:nvPr>
        </p:nvSpPr>
        <p:spPr>
          <a:xfrm>
            <a:off x="12553354" y="9239106"/>
            <a:ext cx="248464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1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3" name="The Beta Decay Problem Solution"/>
          <p:cNvSpPr/>
          <p:nvPr/>
        </p:nvSpPr>
        <p:spPr>
          <a:xfrm>
            <a:off x="722661" y="190500"/>
            <a:ext cx="10820288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t>The Beta Decay </a:t>
            </a:r>
            <a:r>
              <a:rPr strike="sngStrike"/>
              <a:t>Problem</a:t>
            </a:r>
            <a:r>
              <a:t> Solution</a:t>
            </a:r>
          </a:p>
        </p:txBody>
      </p:sp>
      <p:grpSp>
        <p:nvGrpSpPr>
          <p:cNvPr id="401" name="Group"/>
          <p:cNvGrpSpPr/>
          <p:nvPr/>
        </p:nvGrpSpPr>
        <p:grpSpPr>
          <a:xfrm>
            <a:off x="248773" y="2988919"/>
            <a:ext cx="12507254" cy="2895601"/>
            <a:chOff x="0" y="0"/>
            <a:chExt cx="12507253" cy="2895600"/>
          </a:xfrm>
        </p:grpSpPr>
        <p:pic>
          <p:nvPicPr>
            <p:cNvPr id="394" name="neutron.jpg" descr="neutron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14342"/>
              <a:ext cx="2969754" cy="22930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5" name="Arrow"/>
            <p:cNvSpPr/>
            <p:nvPr/>
          </p:nvSpPr>
          <p:spPr>
            <a:xfrm>
              <a:off x="3277530" y="812800"/>
              <a:ext cx="1725543" cy="12700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396" name="proton.jpg" descr="proton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13386" y="298450"/>
              <a:ext cx="2894482" cy="2298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7" name="electron1.jpg" descr="electron1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611653" y="0"/>
              <a:ext cx="2895601" cy="289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00" name="Group"/>
            <p:cNvGrpSpPr/>
            <p:nvPr/>
          </p:nvGrpSpPr>
          <p:grpSpPr>
            <a:xfrm>
              <a:off x="8274760" y="812800"/>
              <a:ext cx="1270001" cy="1270000"/>
              <a:chOff x="0" y="0"/>
              <a:chExt cx="1270000" cy="1270000"/>
            </a:xfrm>
          </p:grpSpPr>
          <p:sp>
            <p:nvSpPr>
              <p:cNvPr id="398" name="Rectangle"/>
              <p:cNvSpPr/>
              <p:nvPr/>
            </p:nvSpPr>
            <p:spPr>
              <a:xfrm>
                <a:off x="418501" y="0"/>
                <a:ext cx="432999" cy="127000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99" name="Rectangle"/>
              <p:cNvSpPr/>
              <p:nvPr/>
            </p:nvSpPr>
            <p:spPr>
              <a:xfrm>
                <a:off x="0" y="419100"/>
                <a:ext cx="1270000" cy="43180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pic>
        <p:nvPicPr>
          <p:cNvPr id="402" name="electron-neutrino1.jpg" descr="electron-neutrino1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11178" y="5596280"/>
            <a:ext cx="3597049" cy="289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1" grpId="1"/>
      <p:bldP build="whole" bldLvl="1" animBg="1" rev="0" advAuto="0" spid="402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wordmark-primary-1100x140.png" descr="wordmark-primary-1100x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073" y="9251806"/>
            <a:ext cx="2845022" cy="362095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Rectangle"/>
          <p:cNvSpPr/>
          <p:nvPr/>
        </p:nvSpPr>
        <p:spPr>
          <a:xfrm>
            <a:off x="-1" y="9251806"/>
            <a:ext cx="8188973" cy="362095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6" name="Rectangle"/>
          <p:cNvSpPr/>
          <p:nvPr/>
        </p:nvSpPr>
        <p:spPr>
          <a:xfrm>
            <a:off x="11262195" y="9251806"/>
            <a:ext cx="1177058" cy="362095"/>
          </a:xfrm>
          <a:prstGeom prst="rect">
            <a:avLst/>
          </a:prstGeom>
          <a:gradFill>
            <a:gsLst>
              <a:gs pos="0">
                <a:srgbClr val="D24826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7" name="Slide Number"/>
          <p:cNvSpPr txBox="1"/>
          <p:nvPr>
            <p:ph type="sldNum" sz="quarter" idx="2"/>
          </p:nvPr>
        </p:nvSpPr>
        <p:spPr>
          <a:xfrm>
            <a:off x="12553354" y="9239106"/>
            <a:ext cx="248464" cy="386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08" name="footer_edu_b.png" descr="footer_edu_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724" y="190500"/>
            <a:ext cx="915579" cy="922118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Rectangle"/>
          <p:cNvSpPr/>
          <p:nvPr/>
        </p:nvSpPr>
        <p:spPr>
          <a:xfrm>
            <a:off x="0" y="190500"/>
            <a:ext cx="414885" cy="922118"/>
          </a:xfrm>
          <a:prstGeom prst="rect">
            <a:avLst/>
          </a:prstGeom>
          <a:gradFill>
            <a:gsLst>
              <a:gs pos="0">
                <a:srgbClr val="D64A28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0" name="How Far Can a Neutrino Travel Through Lead ?"/>
          <p:cNvSpPr/>
          <p:nvPr/>
        </p:nvSpPr>
        <p:spPr>
          <a:xfrm>
            <a:off x="722661" y="190500"/>
            <a:ext cx="10820288" cy="92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39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How Far Can a Neutrino Travel Through Lead ?</a:t>
            </a:r>
          </a:p>
        </p:txBody>
      </p:sp>
      <p:pic>
        <p:nvPicPr>
          <p:cNvPr id="411" name="electron-neutrino1.jpg" descr="electron-neutrino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4884" y="3274494"/>
            <a:ext cx="3597050" cy="2895601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Arrow"/>
          <p:cNvSpPr/>
          <p:nvPr/>
        </p:nvSpPr>
        <p:spPr>
          <a:xfrm>
            <a:off x="4011933" y="4318772"/>
            <a:ext cx="3373835" cy="807046"/>
          </a:xfrm>
          <a:prstGeom prst="rightArrow">
            <a:avLst>
              <a:gd name="adj1" fmla="val 32000"/>
              <a:gd name="adj2" fmla="val 100713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1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91590" y="1112617"/>
            <a:ext cx="7278409" cy="7219356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140 light-years !!!!"/>
          <p:cNvSpPr txBox="1"/>
          <p:nvPr/>
        </p:nvSpPr>
        <p:spPr>
          <a:xfrm>
            <a:off x="1312678" y="7682342"/>
            <a:ext cx="512891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8600"/>
              </a:lnSpc>
              <a:defRPr b="0" sz="48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140 light-years !!!!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4" grpId="4"/>
      <p:bldP build="whole" bldLvl="1" animBg="1" rev="0" advAuto="0" spid="411" grpId="1"/>
      <p:bldP build="whole" bldLvl="1" animBg="1" rev="0" advAuto="0" spid="413" grpId="3"/>
      <p:bldP build="whole" bldLvl="1" animBg="1" rev="0" advAuto="0" spid="412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